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67" r:id="rId2"/>
    <p:sldId id="351" r:id="rId3"/>
    <p:sldId id="439" r:id="rId4"/>
    <p:sldId id="438" r:id="rId5"/>
    <p:sldId id="437" r:id="rId6"/>
    <p:sldId id="436" r:id="rId7"/>
    <p:sldId id="435" r:id="rId8"/>
    <p:sldId id="434" r:id="rId9"/>
    <p:sldId id="433" r:id="rId10"/>
    <p:sldId id="432" r:id="rId11"/>
    <p:sldId id="431" r:id="rId12"/>
    <p:sldId id="430" r:id="rId13"/>
    <p:sldId id="429" r:id="rId14"/>
    <p:sldId id="428" r:id="rId15"/>
    <p:sldId id="427" r:id="rId16"/>
    <p:sldId id="426" r:id="rId17"/>
    <p:sldId id="425" r:id="rId18"/>
    <p:sldId id="348" r:id="rId19"/>
    <p:sldId id="346" r:id="rId20"/>
    <p:sldId id="345" r:id="rId21"/>
    <p:sldId id="422" r:id="rId22"/>
    <p:sldId id="399" r:id="rId23"/>
    <p:sldId id="341" r:id="rId24"/>
    <p:sldId id="421" r:id="rId25"/>
    <p:sldId id="424" r:id="rId26"/>
    <p:sldId id="400" r:id="rId27"/>
    <p:sldId id="420" r:id="rId28"/>
    <p:sldId id="414" r:id="rId29"/>
    <p:sldId id="415" r:id="rId30"/>
    <p:sldId id="367" r:id="rId31"/>
    <p:sldId id="368" r:id="rId32"/>
    <p:sldId id="344" r:id="rId3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322" autoAdjust="0"/>
  </p:normalViewPr>
  <p:slideViewPr>
    <p:cSldViewPr snapToGrid="0">
      <p:cViewPr varScale="1">
        <p:scale>
          <a:sx n="152" d="100"/>
          <a:sy n="152" d="100"/>
        </p:scale>
        <p:origin x="156" y="1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0DDFDDB-2836-424D-A064-E5D041462B56}" type="datetimeFigureOut">
              <a:rPr lang="en-US" smtClean="0"/>
              <a:t>5/26/2023</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48A01A4-5742-4176-9242-92DB432AB7BE}" type="slidenum">
              <a:rPr lang="en-US" smtClean="0"/>
              <a:t>‹#›</a:t>
            </a:fld>
            <a:endParaRPr lang="en-US"/>
          </a:p>
        </p:txBody>
      </p:sp>
    </p:spTree>
    <p:extLst>
      <p:ext uri="{BB962C8B-B14F-4D97-AF65-F5344CB8AC3E}">
        <p14:creationId xmlns:p14="http://schemas.microsoft.com/office/powerpoint/2010/main" val="1217818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B004D6EE-5A19-47C6-B079-613416DEB11D}" type="datetimeFigureOut">
              <a:rPr lang="en-US" smtClean="0"/>
              <a:t>5/26/2023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B7B6653-D343-4FE4-9950-62AB4830FDF5}" type="slidenum">
              <a:rPr lang="en-US" smtClean="0"/>
              <a:t>‹#›</a:t>
            </a:fld>
            <a:endParaRPr lang="en-US"/>
          </a:p>
        </p:txBody>
      </p:sp>
    </p:spTree>
    <p:extLst>
      <p:ext uri="{BB962C8B-B14F-4D97-AF65-F5344CB8AC3E}">
        <p14:creationId xmlns:p14="http://schemas.microsoft.com/office/powerpoint/2010/main" val="279743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6653-D343-4FE4-9950-62AB4830FDF5}" type="slidenum">
              <a:rPr lang="en-US" smtClean="0"/>
              <a:t>4</a:t>
            </a:fld>
            <a:endParaRPr lang="en-US"/>
          </a:p>
        </p:txBody>
      </p:sp>
    </p:spTree>
    <p:extLst>
      <p:ext uri="{BB962C8B-B14F-4D97-AF65-F5344CB8AC3E}">
        <p14:creationId xmlns:p14="http://schemas.microsoft.com/office/powerpoint/2010/main" val="279576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3B7B6653-D343-4FE4-9950-62AB4830FDF5}" type="slidenum">
              <a:rPr lang="en-US" smtClean="0"/>
              <a:t>9</a:t>
            </a:fld>
            <a:endParaRPr lang="en-US"/>
          </a:p>
        </p:txBody>
      </p:sp>
    </p:spTree>
    <p:extLst>
      <p:ext uri="{BB962C8B-B14F-4D97-AF65-F5344CB8AC3E}">
        <p14:creationId xmlns:p14="http://schemas.microsoft.com/office/powerpoint/2010/main" val="168385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6653-D343-4FE4-9950-62AB4830FDF5}" type="slidenum">
              <a:rPr lang="en-US" smtClean="0"/>
              <a:t>28</a:t>
            </a:fld>
            <a:endParaRPr lang="en-US"/>
          </a:p>
        </p:txBody>
      </p:sp>
    </p:spTree>
    <p:extLst>
      <p:ext uri="{BB962C8B-B14F-4D97-AF65-F5344CB8AC3E}">
        <p14:creationId xmlns:p14="http://schemas.microsoft.com/office/powerpoint/2010/main" val="48574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40D4BC-3479-4F40-AA26-DC4F9B7B5A3D}" type="slidenum">
              <a:rPr lang="en-US" smtClean="0"/>
              <a:t>32</a:t>
            </a:fld>
            <a:endParaRPr lang="en-US"/>
          </a:p>
        </p:txBody>
      </p:sp>
    </p:spTree>
    <p:extLst>
      <p:ext uri="{BB962C8B-B14F-4D97-AF65-F5344CB8AC3E}">
        <p14:creationId xmlns:p14="http://schemas.microsoft.com/office/powerpoint/2010/main" val="3371526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4C97892-C8DF-474A-9386-D42D87D3B97E}"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266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C6368B8-D5AB-4C6E-909E-5173B96A4473}"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97892-C8DF-474A-9386-D42D87D3B97E}" type="slidenum">
              <a:rPr lang="en-US" smtClean="0"/>
              <a:t>‹#›</a:t>
            </a:fld>
            <a:endParaRPr lang="en-US"/>
          </a:p>
        </p:txBody>
      </p:sp>
    </p:spTree>
    <p:extLst>
      <p:ext uri="{BB962C8B-B14F-4D97-AF65-F5344CB8AC3E}">
        <p14:creationId xmlns:p14="http://schemas.microsoft.com/office/powerpoint/2010/main" val="295742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2357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8427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spTree>
    <p:extLst>
      <p:ext uri="{BB962C8B-B14F-4D97-AF65-F5344CB8AC3E}">
        <p14:creationId xmlns:p14="http://schemas.microsoft.com/office/powerpoint/2010/main" val="353828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877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7122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055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49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spTree>
    <p:extLst>
      <p:ext uri="{BB962C8B-B14F-4D97-AF65-F5344CB8AC3E}">
        <p14:creationId xmlns:p14="http://schemas.microsoft.com/office/powerpoint/2010/main" val="183356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368B8-D5AB-4C6E-909E-5173B96A4473}"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C97892-C8DF-474A-9386-D42D87D3B97E}"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934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6368B8-D5AB-4C6E-909E-5173B96A4473}"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97892-C8DF-474A-9386-D42D87D3B97E}" type="slidenum">
              <a:rPr lang="en-US" smtClean="0"/>
              <a:t>‹#›</a:t>
            </a:fld>
            <a:endParaRPr lang="en-US"/>
          </a:p>
        </p:txBody>
      </p:sp>
    </p:spTree>
    <p:extLst>
      <p:ext uri="{BB962C8B-B14F-4D97-AF65-F5344CB8AC3E}">
        <p14:creationId xmlns:p14="http://schemas.microsoft.com/office/powerpoint/2010/main" val="73824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6368B8-D5AB-4C6E-909E-5173B96A4473}" type="datetimeFigureOut">
              <a:rPr lang="en-US" smtClean="0"/>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C97892-C8DF-474A-9386-D42D87D3B97E}"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75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6368B8-D5AB-4C6E-909E-5173B96A4473}"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C97892-C8DF-474A-9386-D42D87D3B97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18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368B8-D5AB-4C6E-909E-5173B96A4473}" type="datetimeFigureOut">
              <a:rPr lang="en-US" smtClean="0"/>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C97892-C8DF-474A-9386-D42D87D3B97E}" type="slidenum">
              <a:rPr lang="en-US" smtClean="0"/>
              <a:t>‹#›</a:t>
            </a:fld>
            <a:endParaRPr lang="en-US"/>
          </a:p>
        </p:txBody>
      </p:sp>
    </p:spTree>
    <p:extLst>
      <p:ext uri="{BB962C8B-B14F-4D97-AF65-F5344CB8AC3E}">
        <p14:creationId xmlns:p14="http://schemas.microsoft.com/office/powerpoint/2010/main" val="3849536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C6368B8-D5AB-4C6E-909E-5173B96A4473}"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97892-C8DF-474A-9386-D42D87D3B97E}"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403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C6368B8-D5AB-4C6E-909E-5173B96A4473}"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C97892-C8DF-474A-9386-D42D87D3B97E}" type="slidenum">
              <a:rPr lang="en-US" smtClean="0"/>
              <a:t>‹#›</a:t>
            </a:fld>
            <a:endParaRPr lang="en-US"/>
          </a:p>
        </p:txBody>
      </p:sp>
    </p:spTree>
    <p:extLst>
      <p:ext uri="{BB962C8B-B14F-4D97-AF65-F5344CB8AC3E}">
        <p14:creationId xmlns:p14="http://schemas.microsoft.com/office/powerpoint/2010/main" val="201142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C6368B8-D5AB-4C6E-909E-5173B96A4473}" type="datetimeFigureOut">
              <a:rPr lang="en-US" smtClean="0"/>
              <a:t>5/26/2023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C97892-C8DF-474A-9386-D42D87D3B97E}" type="slidenum">
              <a:rPr lang="en-US" smtClean="0"/>
              <a:t>‹#›</a:t>
            </a:fld>
            <a:endParaRPr lang="en-US"/>
          </a:p>
        </p:txBody>
      </p:sp>
    </p:spTree>
    <p:extLst>
      <p:ext uri="{BB962C8B-B14F-4D97-AF65-F5344CB8AC3E}">
        <p14:creationId xmlns:p14="http://schemas.microsoft.com/office/powerpoint/2010/main" val="3092272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hemeOverride" Target="../theme/themeOverride8.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hemeOverride" Target="../theme/themeOverride9.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hemeOverride" Target="../theme/themeOverride10.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hemeOverride" Target="../theme/themeOverride11.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hemeOverride" Target="../theme/themeOverride12.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hemeOverride" Target="../theme/themeOverride13.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hemeOverride" Target="../theme/themeOverride14.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hemeOverride" Target="../theme/themeOverride15.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hyperlink" Target="mailto:as.stateaccounting@nebraska.gov?subject=Financial%20Reporting%20Package."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hyperlink" Target="mailto:caleb.witt@nebraska.gov" TargetMode="External"/><Relationship Id="rId4" Type="http://schemas.openxmlformats.org/officeDocument/2006/relationships/hyperlink" Target="mailto:krista.davis@nebraska.gov"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hyperlink" Target="mailto:Patrick.Trinh@nebraska.gov" TargetMode="External"/><Relationship Id="rId3" Type="http://schemas.openxmlformats.org/officeDocument/2006/relationships/hyperlink" Target="mailto:AS.StateAccounting@nebraska.gov" TargetMode="External"/><Relationship Id="rId7" Type="http://schemas.openxmlformats.org/officeDocument/2006/relationships/hyperlink" Target="mailto:Chad.Pinger@nebraska.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Kevin.Le@nebraska.gov" TargetMode="External"/><Relationship Id="rId5" Type="http://schemas.openxmlformats.org/officeDocument/2006/relationships/hyperlink" Target="mailto:Krista.Davis@nebrasla.gov" TargetMode="External"/><Relationship Id="rId10" Type="http://schemas.openxmlformats.org/officeDocument/2006/relationships/image" Target="../media/image11.png"/><Relationship Id="rId4" Type="http://schemas.openxmlformats.org/officeDocument/2006/relationships/hyperlink" Target="mailto:Philip.Olsen@nebraska.gov" TargetMode="External"/><Relationship Id="rId9" Type="http://schemas.openxmlformats.org/officeDocument/2006/relationships/hyperlink" Target="mailto:Raiatea.Arcuri@nebraska.gov"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hemeOverride" Target="../theme/themeOverride3.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hemeOverride" Target="../theme/themeOverride4.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hemeOverride" Target="../theme/themeOverride5.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hemeOverride" Target="../theme/themeOverride6.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hemeOverride" Target="../theme/themeOverride7.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01847"/>
            <a:ext cx="10515600" cy="1475874"/>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4400" i="1" dirty="0">
                <a:solidFill>
                  <a:schemeClr val="tx1"/>
                </a:solidFill>
                <a:effectLst>
                  <a:outerShdw blurRad="38100" dist="38100" dir="2700000" algn="tl">
                    <a:srgbClr val="000000">
                      <a:alpha val="43137"/>
                    </a:srgbClr>
                  </a:outerShdw>
                </a:effectLst>
              </a:rPr>
              <a:t>State Accounting</a:t>
            </a:r>
            <a:br>
              <a:rPr lang="en-US" sz="4400" i="1" dirty="0">
                <a:solidFill>
                  <a:schemeClr val="tx1"/>
                </a:solidFill>
                <a:effectLst>
                  <a:outerShdw blurRad="38100" dist="38100" dir="2700000" algn="tl">
                    <a:srgbClr val="000000">
                      <a:alpha val="43137"/>
                    </a:srgbClr>
                  </a:outerShdw>
                </a:effectLst>
              </a:rPr>
            </a:br>
            <a:r>
              <a:rPr lang="en-US" sz="4400" i="1" dirty="0">
                <a:solidFill>
                  <a:schemeClr val="tx1"/>
                </a:solidFill>
                <a:effectLst>
                  <a:outerShdw blurRad="38100" dist="38100" dir="2700000" algn="tl">
                    <a:srgbClr val="000000">
                      <a:alpha val="43137"/>
                    </a:srgbClr>
                  </a:outerShdw>
                </a:effectLst>
              </a:rPr>
              <a:t>Business User Group (BUG) </a:t>
            </a:r>
          </a:p>
        </p:txBody>
      </p:sp>
      <p:sp>
        <p:nvSpPr>
          <p:cNvPr id="3" name="Subtitle 2"/>
          <p:cNvSpPr>
            <a:spLocks noGrp="1"/>
          </p:cNvSpPr>
          <p:nvPr>
            <p:ph type="body" idx="1"/>
          </p:nvPr>
        </p:nvSpPr>
        <p:spPr>
          <a:xfrm>
            <a:off x="674839" y="4498257"/>
            <a:ext cx="10515600" cy="1269897"/>
          </a:xfrm>
        </p:spPr>
        <p:txBody>
          <a:bodyPr>
            <a:normAutofit/>
          </a:bodyPr>
          <a:lstStyle/>
          <a:p>
            <a:pPr algn="ctr"/>
            <a:r>
              <a:rPr lang="en-US" sz="3600" dirty="0">
                <a:solidFill>
                  <a:schemeClr val="accent4">
                    <a:lumMod val="50000"/>
                  </a:schemeClr>
                </a:solidFill>
              </a:rPr>
              <a:t>May 2023</a:t>
            </a:r>
          </a:p>
          <a:p>
            <a:endParaRPr lang="en-US" dirty="0"/>
          </a:p>
        </p:txBody>
      </p:sp>
      <p:pic>
        <p:nvPicPr>
          <p:cNvPr id="17" name="Opening Audio">
            <a:hlinkClick r:id="" action="ppaction://media"/>
            <a:extLst>
              <a:ext uri="{FF2B5EF4-FFF2-40B4-BE49-F238E27FC236}">
                <a16:creationId xmlns:a16="http://schemas.microsoft.com/office/drawing/2014/main" id="{8D91D1C3-E909-4200-B6D5-4F5A02736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7561" y="5587482"/>
            <a:ext cx="609600" cy="609600"/>
          </a:xfrm>
          <a:prstGeom prst="rect">
            <a:avLst/>
          </a:prstGeom>
        </p:spPr>
      </p:pic>
      <p:pic>
        <p:nvPicPr>
          <p:cNvPr id="1030" name="Picture 6" descr="Standard Operating Procedures: How to File a Miscellaneous Claim Against  the State of Nebraska">
            <a:extLst>
              <a:ext uri="{FF2B5EF4-FFF2-40B4-BE49-F238E27FC236}">
                <a16:creationId xmlns:a16="http://schemas.microsoft.com/office/drawing/2014/main" id="{53D5BAFB-CFA8-4F9C-9284-B290DAF6D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933" y="997292"/>
            <a:ext cx="5234133" cy="116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742305"/>
      </p:ext>
    </p:extLst>
  </p:cSld>
  <p:clrMapOvr>
    <a:masterClrMapping/>
  </p:clrMapOvr>
  <mc:AlternateContent xmlns:mc="http://schemas.openxmlformats.org/markup-compatibility/2006" xmlns:p14="http://schemas.microsoft.com/office/powerpoint/2010/main">
    <mc:Choice Requires="p14">
      <p:transition spd="slow" p14:dur="2000" advTm="7435"/>
    </mc:Choice>
    <mc:Fallback xmlns="">
      <p:transition spd="slow" advTm="7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Friday, June 30, 2023</a:t>
            </a:r>
          </a:p>
        </p:txBody>
      </p:sp>
      <p:sp>
        <p:nvSpPr>
          <p:cNvPr id="3" name="Content Placeholder 2"/>
          <p:cNvSpPr>
            <a:spLocks noGrp="1"/>
          </p:cNvSpPr>
          <p:nvPr>
            <p:ph idx="1"/>
          </p:nvPr>
        </p:nvSpPr>
        <p:spPr/>
        <p:txBody>
          <a:bodyPr>
            <a:normAutofit fontScale="92500"/>
          </a:bodyPr>
          <a:lstStyle/>
          <a:p>
            <a:r>
              <a:rPr lang="en-US" dirty="0"/>
              <a:t>Treasurer’s Office cut off for deposits is at 9:00 A.M.  Deposits after 9:00 A.M. must have a 7/1/23 GL date.</a:t>
            </a:r>
          </a:p>
          <a:p>
            <a:r>
              <a:rPr lang="en-US" dirty="0"/>
              <a:t>No purchasing or posting activities allowed without authorization.</a:t>
            </a:r>
          </a:p>
          <a:p>
            <a:r>
              <a:rPr lang="en-US" dirty="0"/>
              <a:t>If there are outstanding issues for your agency that will have a financial impact, contact Caleb Witt at (531) 810-1956 by 12:00 P.M.</a:t>
            </a:r>
          </a:p>
          <a:p>
            <a:r>
              <a:rPr lang="en-US" dirty="0"/>
              <a:t>E1 will be shut down for all agencies at 3:00 P.M.</a:t>
            </a:r>
          </a:p>
          <a:p>
            <a:r>
              <a:rPr lang="en-US" dirty="0"/>
              <a:t>Outstanding purchase orders (not received) will be rolled over to the new fiscal year.</a:t>
            </a:r>
          </a:p>
          <a:p>
            <a:endParaRPr lang="en-US" dirty="0"/>
          </a:p>
          <a:p>
            <a:endParaRPr lang="en-US" dirty="0"/>
          </a:p>
        </p:txBody>
      </p:sp>
      <p:pic>
        <p:nvPicPr>
          <p:cNvPr id="5" name="Audio 4">
            <a:hlinkClick r:id="" action="ppaction://media"/>
            <a:extLst>
              <a:ext uri="{FF2B5EF4-FFF2-40B4-BE49-F238E27FC236}">
                <a16:creationId xmlns:a16="http://schemas.microsoft.com/office/drawing/2014/main" id="{8A1F1B9E-8840-476D-9797-FE3457F675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5197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3385"/>
    </mc:Choice>
    <mc:Fallback xmlns="">
      <p:transition spd="slow" advTm="6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Saturday, July 1, 2023</a:t>
            </a:r>
          </a:p>
        </p:txBody>
      </p:sp>
      <p:sp>
        <p:nvSpPr>
          <p:cNvPr id="3" name="Content Placeholder 2"/>
          <p:cNvSpPr>
            <a:spLocks noGrp="1"/>
          </p:cNvSpPr>
          <p:nvPr>
            <p:ph idx="1"/>
          </p:nvPr>
        </p:nvSpPr>
        <p:spPr/>
        <p:txBody>
          <a:bodyPr>
            <a:normAutofit/>
          </a:bodyPr>
          <a:lstStyle/>
          <a:p>
            <a:pPr marL="0" indent="0">
              <a:buNone/>
            </a:pPr>
            <a:r>
              <a:rPr lang="en-US" b="1" dirty="0"/>
              <a:t>NO POSTING UNTIL FLASH MEMO IS RECEIVED THAT YEAR END CLOSE IS COMPLETE – ANTICIPATED BY SATURDAY, JULY 1, 2023 AT 7:00 A.M.</a:t>
            </a:r>
          </a:p>
          <a:p>
            <a:r>
              <a:rPr lang="en-US" dirty="0"/>
              <a:t>First allotment of new fiscal year appropriations provided by Budget Division.</a:t>
            </a:r>
          </a:p>
          <a:p>
            <a:r>
              <a:rPr lang="en-US" dirty="0"/>
              <a:t>Use prior year voucher processing menus when appropriate.</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F75821FA-D2B1-429B-911B-66635CEF1FE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80283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297"/>
    </mc:Choice>
    <mc:Fallback xmlns="">
      <p:transition spd="slow" advTm="2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Monday, July 3, 2023</a:t>
            </a:r>
          </a:p>
        </p:txBody>
      </p:sp>
      <p:sp>
        <p:nvSpPr>
          <p:cNvPr id="3" name="Content Placeholder 2"/>
          <p:cNvSpPr>
            <a:spLocks noGrp="1"/>
          </p:cNvSpPr>
          <p:nvPr>
            <p:ph idx="1"/>
          </p:nvPr>
        </p:nvSpPr>
        <p:spPr/>
        <p:txBody>
          <a:bodyPr>
            <a:normAutofit/>
          </a:bodyPr>
          <a:lstStyle/>
          <a:p>
            <a:r>
              <a:rPr lang="en-US" dirty="0"/>
              <a:t>Use prior year voucher processing menus when appropriate.</a:t>
            </a:r>
          </a:p>
          <a:p>
            <a:r>
              <a:rPr lang="en-US" dirty="0"/>
              <a:t>Allotment Status Report will be available on MREPORT.</a:t>
            </a:r>
          </a:p>
          <a:p>
            <a:r>
              <a:rPr lang="en-US" dirty="0"/>
              <a:t>Review open purchase orders to determine year end rollover is correct.</a:t>
            </a:r>
          </a:p>
        </p:txBody>
      </p:sp>
      <p:pic>
        <p:nvPicPr>
          <p:cNvPr id="4" name="Audio 3">
            <a:hlinkClick r:id="" action="ppaction://media"/>
            <a:extLst>
              <a:ext uri="{FF2B5EF4-FFF2-40B4-BE49-F238E27FC236}">
                <a16:creationId xmlns:a16="http://schemas.microsoft.com/office/drawing/2014/main" id="{478DBD9E-B6EC-4534-9D55-C425F850CF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27800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288"/>
    </mc:Choice>
    <mc:Fallback xmlns="">
      <p:transition spd="slow" advTm="2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Wednesday, July 5, 2023</a:t>
            </a:r>
          </a:p>
        </p:txBody>
      </p:sp>
      <p:sp>
        <p:nvSpPr>
          <p:cNvPr id="3" name="Content Placeholder 2"/>
          <p:cNvSpPr>
            <a:spLocks noGrp="1"/>
          </p:cNvSpPr>
          <p:nvPr>
            <p:ph idx="1"/>
          </p:nvPr>
        </p:nvSpPr>
        <p:spPr/>
        <p:txBody>
          <a:bodyPr/>
          <a:lstStyle/>
          <a:p>
            <a:r>
              <a:rPr lang="en-US" dirty="0"/>
              <a:t>Prior year manual encumbrances that were voided may be re-entered if necessary.</a:t>
            </a:r>
          </a:p>
          <a:p>
            <a:r>
              <a:rPr lang="en-US" dirty="0"/>
              <a:t>Start entering valid manual encumbrances.</a:t>
            </a:r>
          </a:p>
          <a:p>
            <a:r>
              <a:rPr lang="en-US" dirty="0"/>
              <a:t>Run the Encumbrance Detail Report (R5509594A) after encumbrances are entered to ensure they were recorded correctly.</a:t>
            </a:r>
          </a:p>
        </p:txBody>
      </p:sp>
      <p:pic>
        <p:nvPicPr>
          <p:cNvPr id="5" name="Audio 4">
            <a:hlinkClick r:id="" action="ppaction://media"/>
            <a:extLst>
              <a:ext uri="{FF2B5EF4-FFF2-40B4-BE49-F238E27FC236}">
                <a16:creationId xmlns:a16="http://schemas.microsoft.com/office/drawing/2014/main" id="{7416B7AC-E084-4E56-8DFE-E6585DDEEA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74758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604"/>
    </mc:Choice>
    <mc:Fallback xmlns="">
      <p:transition spd="slow" advTm="23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July 13, 2023</a:t>
            </a:r>
          </a:p>
        </p:txBody>
      </p:sp>
      <p:sp>
        <p:nvSpPr>
          <p:cNvPr id="3" name="Content Placeholder 2"/>
          <p:cNvSpPr>
            <a:spLocks noGrp="1"/>
          </p:cNvSpPr>
          <p:nvPr>
            <p:ph idx="1"/>
          </p:nvPr>
        </p:nvSpPr>
        <p:spPr/>
        <p:txBody>
          <a:bodyPr/>
          <a:lstStyle/>
          <a:p>
            <a:r>
              <a:rPr lang="en-US" dirty="0"/>
              <a:t>State Accounting will calculate accrued payroll manual encumbrance based on July 12</a:t>
            </a:r>
            <a:r>
              <a:rPr lang="en-US" baseline="30000" dirty="0"/>
              <a:t>th</a:t>
            </a:r>
            <a:r>
              <a:rPr lang="en-US" dirty="0"/>
              <a:t> biweekly payroll, which is 100% June hours.</a:t>
            </a:r>
          </a:p>
          <a:p>
            <a:r>
              <a:rPr lang="en-US" dirty="0"/>
              <a:t>Contact State Accounting if you use a different method or have questions.</a:t>
            </a:r>
          </a:p>
        </p:txBody>
      </p:sp>
      <p:pic>
        <p:nvPicPr>
          <p:cNvPr id="5" name="Audio 4">
            <a:hlinkClick r:id="" action="ppaction://media"/>
            <a:extLst>
              <a:ext uri="{FF2B5EF4-FFF2-40B4-BE49-F238E27FC236}">
                <a16:creationId xmlns:a16="http://schemas.microsoft.com/office/drawing/2014/main" id="{B04D3D45-7627-4208-BCD8-2595E9CD9CC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04166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2899"/>
    </mc:Choice>
    <mc:Fallback xmlns="">
      <p:transition spd="slow" advTm="52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Monday, July 31, 2023</a:t>
            </a:r>
          </a:p>
        </p:txBody>
      </p:sp>
      <p:sp>
        <p:nvSpPr>
          <p:cNvPr id="3" name="Content Placeholder 2"/>
          <p:cNvSpPr>
            <a:spLocks noGrp="1"/>
          </p:cNvSpPr>
          <p:nvPr>
            <p:ph idx="1"/>
          </p:nvPr>
        </p:nvSpPr>
        <p:spPr/>
        <p:txBody>
          <a:bodyPr/>
          <a:lstStyle/>
          <a:p>
            <a:r>
              <a:rPr lang="en-US" dirty="0"/>
              <a:t>Complete entry of E1 Fiscal Year 23 (July 1, 2023 to June 30, 2024) budgeted amounts for the Budget Status Report.</a:t>
            </a:r>
          </a:p>
        </p:txBody>
      </p:sp>
      <p:pic>
        <p:nvPicPr>
          <p:cNvPr id="5" name="Audio 4">
            <a:hlinkClick r:id="" action="ppaction://media"/>
            <a:extLst>
              <a:ext uri="{FF2B5EF4-FFF2-40B4-BE49-F238E27FC236}">
                <a16:creationId xmlns:a16="http://schemas.microsoft.com/office/drawing/2014/main" id="{64F1AE26-B086-4B71-9EDC-1374205BE23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03587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416"/>
    </mc:Choice>
    <mc:Fallback xmlns="">
      <p:transition spd="slow" advTm="12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Biennial Carryover Reports</a:t>
            </a:r>
          </a:p>
        </p:txBody>
      </p:sp>
      <p:sp>
        <p:nvSpPr>
          <p:cNvPr id="3" name="Content Placeholder 2"/>
          <p:cNvSpPr>
            <a:spLocks noGrp="1"/>
          </p:cNvSpPr>
          <p:nvPr>
            <p:ph idx="1"/>
          </p:nvPr>
        </p:nvSpPr>
        <p:spPr>
          <a:xfrm>
            <a:off x="1295401" y="2457973"/>
            <a:ext cx="9601196" cy="3548543"/>
          </a:xfrm>
        </p:spPr>
        <p:txBody>
          <a:bodyPr>
            <a:normAutofit fontScale="92500" lnSpcReduction="20000"/>
          </a:bodyPr>
          <a:lstStyle/>
          <a:p>
            <a:pPr marL="0" indent="0">
              <a:buNone/>
            </a:pPr>
            <a:r>
              <a:rPr lang="en-US" b="1" dirty="0"/>
              <a:t>In the FYE 2023 Closing Schedule sent on May 9</a:t>
            </a:r>
            <a:r>
              <a:rPr lang="en-US" b="1" baseline="30000" dirty="0"/>
              <a:t>th</a:t>
            </a:r>
            <a:r>
              <a:rPr lang="en-US" b="1" dirty="0"/>
              <a:t> to agency contacts it referred to the PSL Mid-Biennial Carryover Report, however, since it is the end of the biennium this will be the Biennial Carryover Report.</a:t>
            </a:r>
          </a:p>
          <a:p>
            <a:pPr marL="0" indent="0">
              <a:buNone/>
            </a:pPr>
            <a:r>
              <a:rPr lang="en-US" dirty="0"/>
              <a:t>Review the following reports and make corrections as necessary:</a:t>
            </a:r>
          </a:p>
          <a:p>
            <a:r>
              <a:rPr lang="en-US" dirty="0"/>
              <a:t>First draft as of 7/31/23 – run on Tuesday, August 1, 2023</a:t>
            </a:r>
          </a:p>
          <a:p>
            <a:r>
              <a:rPr lang="en-US" dirty="0"/>
              <a:t>Second draft as of 8/14/23 – run on Tuesday, August 15, 2023</a:t>
            </a:r>
          </a:p>
          <a:p>
            <a:r>
              <a:rPr lang="en-US" dirty="0"/>
              <a:t>Certified report as of 8/31/23 – run on Friday, September 1, 2023</a:t>
            </a:r>
          </a:p>
          <a:p>
            <a:r>
              <a:rPr lang="en-US" dirty="0"/>
              <a:t>The Certified Biennial Carryover Report (signed copy) is due to State Accounting by Friday, September 15, 2023.  Print the report for the Director’s signature, even if it is blank.  Keep a copy for your records.</a:t>
            </a:r>
          </a:p>
        </p:txBody>
      </p:sp>
      <p:pic>
        <p:nvPicPr>
          <p:cNvPr id="20" name="Audio 19">
            <a:hlinkClick r:id="" action="ppaction://media"/>
            <a:extLst>
              <a:ext uri="{FF2B5EF4-FFF2-40B4-BE49-F238E27FC236}">
                <a16:creationId xmlns:a16="http://schemas.microsoft.com/office/drawing/2014/main" id="{C1736CC9-A820-4FDB-8839-0403CE2B27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29332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279"/>
    </mc:Choice>
    <mc:Fallback xmlns="">
      <p:transition spd="slow" advTm="5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Friday, September 29, 2023</a:t>
            </a:r>
          </a:p>
        </p:txBody>
      </p:sp>
      <p:sp>
        <p:nvSpPr>
          <p:cNvPr id="3" name="Content Placeholder 2"/>
          <p:cNvSpPr>
            <a:spLocks noGrp="1"/>
          </p:cNvSpPr>
          <p:nvPr>
            <p:ph idx="1"/>
          </p:nvPr>
        </p:nvSpPr>
        <p:spPr/>
        <p:txBody>
          <a:bodyPr/>
          <a:lstStyle/>
          <a:p>
            <a:r>
              <a:rPr lang="en-US" dirty="0"/>
              <a:t>State Budget division completes review of certified encumbrances.</a:t>
            </a:r>
          </a:p>
          <a:p>
            <a:r>
              <a:rPr lang="en-US" dirty="0"/>
              <a:t>Re-appropriation provided as appropriate.</a:t>
            </a:r>
          </a:p>
          <a:p>
            <a:r>
              <a:rPr lang="en-US" dirty="0"/>
              <a:t>After certification process is completed, State Accounting will liquidate payroll encumbrances.</a:t>
            </a:r>
          </a:p>
        </p:txBody>
      </p:sp>
      <p:pic>
        <p:nvPicPr>
          <p:cNvPr id="5" name="Audio 4">
            <a:hlinkClick r:id="" action="ppaction://media"/>
            <a:extLst>
              <a:ext uri="{FF2B5EF4-FFF2-40B4-BE49-F238E27FC236}">
                <a16:creationId xmlns:a16="http://schemas.microsoft.com/office/drawing/2014/main" id="{4D3F567D-0FFA-49CB-9233-D780128AB18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22044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4143"/>
    </mc:Choice>
    <mc:Fallback xmlns="">
      <p:transition spd="slow" advTm="2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Schedule of Expenditures of Federal Awards (SEFA) </a:t>
            </a:r>
          </a:p>
        </p:txBody>
      </p:sp>
      <p:pic>
        <p:nvPicPr>
          <p:cNvPr id="4" name="Audio 3">
            <a:hlinkClick r:id="" action="ppaction://media"/>
            <a:extLst>
              <a:ext uri="{FF2B5EF4-FFF2-40B4-BE49-F238E27FC236}">
                <a16:creationId xmlns:a16="http://schemas.microsoft.com/office/drawing/2014/main" id="{48C257BF-FABC-45B6-9684-7C446E5C1E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6252256"/>
      </p:ext>
    </p:extLst>
  </p:cSld>
  <p:clrMapOvr>
    <a:masterClrMapping/>
  </p:clrMapOvr>
  <mc:AlternateContent xmlns:mc="http://schemas.openxmlformats.org/markup-compatibility/2006" xmlns:p14="http://schemas.microsoft.com/office/powerpoint/2010/main">
    <mc:Choice Requires="p14">
      <p:transition spd="slow" p14:dur="2000" advTm="5426"/>
    </mc:Choice>
    <mc:Fallback xmlns="">
      <p:transition spd="slow" advTm="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SEFA</a:t>
            </a:r>
          </a:p>
        </p:txBody>
      </p:sp>
      <p:sp>
        <p:nvSpPr>
          <p:cNvPr id="3" name="Content Placeholder 2"/>
          <p:cNvSpPr>
            <a:spLocks noGrp="1"/>
          </p:cNvSpPr>
          <p:nvPr>
            <p:ph idx="1"/>
          </p:nvPr>
        </p:nvSpPr>
        <p:spPr/>
        <p:txBody>
          <a:bodyPr>
            <a:normAutofit lnSpcReduction="10000"/>
          </a:bodyPr>
          <a:lstStyle/>
          <a:p>
            <a:r>
              <a:rPr lang="en-US" dirty="0"/>
              <a:t>The Schedule of Expenditures of Federal Awards (SEFA) is part of the Annual Statewide Single Audit.</a:t>
            </a:r>
          </a:p>
          <a:p>
            <a:r>
              <a:rPr lang="en-US" dirty="0"/>
              <a:t>The SEFA tracks expenditures by Federal AL (Assistance Listing) or Grant Numbers. (Formerly known as CFDA #.)</a:t>
            </a:r>
          </a:p>
          <a:p>
            <a:r>
              <a:rPr lang="en-US" dirty="0"/>
              <a:t>Expenditures made to sub-recipients should be recorded in E1 to Object Account Code 594100.</a:t>
            </a:r>
          </a:p>
          <a:p>
            <a:r>
              <a:rPr lang="en-US" dirty="0"/>
              <a:t>Pass through funds received from another agency should be recorded in E1 to Object Account Code 461500.</a:t>
            </a:r>
          </a:p>
          <a:p>
            <a:endParaRPr lang="en-US" dirty="0"/>
          </a:p>
        </p:txBody>
      </p:sp>
      <p:pic>
        <p:nvPicPr>
          <p:cNvPr id="15" name="Audio 14">
            <a:hlinkClick r:id="" action="ppaction://media"/>
            <a:extLst>
              <a:ext uri="{FF2B5EF4-FFF2-40B4-BE49-F238E27FC236}">
                <a16:creationId xmlns:a16="http://schemas.microsoft.com/office/drawing/2014/main" id="{435F542B-7593-44B1-9A39-EF076F7DF3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5197057"/>
      </p:ext>
    </p:extLst>
  </p:cSld>
  <p:clrMapOvr>
    <a:masterClrMapping/>
  </p:clrMapOvr>
  <mc:AlternateContent xmlns:mc="http://schemas.openxmlformats.org/markup-compatibility/2006" xmlns:p14="http://schemas.microsoft.com/office/powerpoint/2010/main">
    <mc:Choice Requires="p14">
      <p:transition spd="slow" p14:dur="2000" advTm="34871"/>
    </mc:Choice>
    <mc:Fallback xmlns="">
      <p:transition spd="slow" advTm="3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idx="1"/>
          </p:nvPr>
        </p:nvSpPr>
        <p:spPr/>
        <p:txBody>
          <a:bodyPr/>
          <a:lstStyle/>
          <a:p>
            <a:r>
              <a:rPr lang="en-US" dirty="0">
                <a:solidFill>
                  <a:schemeClr val="tx1"/>
                </a:solidFill>
              </a:rPr>
              <a:t>	</a:t>
            </a:r>
          </a:p>
        </p:txBody>
      </p:sp>
      <p:sp>
        <p:nvSpPr>
          <p:cNvPr id="5" name="Text Placeholder 4"/>
          <p:cNvSpPr>
            <a:spLocks noGrp="1"/>
          </p:cNvSpPr>
          <p:nvPr>
            <p:ph type="body" sz="quarter" idx="3"/>
          </p:nvPr>
        </p:nvSpPr>
        <p:spPr>
          <a:xfrm>
            <a:off x="1423686" y="2658533"/>
            <a:ext cx="9475288" cy="576262"/>
          </a:xfrm>
        </p:spPr>
        <p:txBody>
          <a:bodyPr/>
          <a:lstStyle/>
          <a:p>
            <a:r>
              <a:rPr lang="en-US" sz="2400" dirty="0">
                <a:solidFill>
                  <a:schemeClr val="tx1"/>
                </a:solidFill>
              </a:rPr>
              <a:t>Presentations</a:t>
            </a:r>
          </a:p>
        </p:txBody>
      </p:sp>
      <p:sp>
        <p:nvSpPr>
          <p:cNvPr id="6" name="Content Placeholder 5"/>
          <p:cNvSpPr>
            <a:spLocks noGrp="1"/>
          </p:cNvSpPr>
          <p:nvPr>
            <p:ph sz="quarter" idx="4"/>
          </p:nvPr>
        </p:nvSpPr>
        <p:spPr>
          <a:xfrm>
            <a:off x="1423686" y="3243262"/>
            <a:ext cx="9475288" cy="2632605"/>
          </a:xfrm>
        </p:spPr>
        <p:txBody>
          <a:bodyPr>
            <a:normAutofit/>
          </a:bodyPr>
          <a:lstStyle/>
          <a:p>
            <a:r>
              <a:rPr lang="en-US" sz="1700" b="1" dirty="0"/>
              <a:t>Fiscal Year End Schedule</a:t>
            </a:r>
          </a:p>
          <a:p>
            <a:r>
              <a:rPr lang="en-US" sz="1700" b="1" dirty="0"/>
              <a:t>Biennial Carryover Reports</a:t>
            </a:r>
            <a:endParaRPr lang="en-US" sz="1700" dirty="0"/>
          </a:p>
          <a:p>
            <a:r>
              <a:rPr lang="en-US" sz="1700" b="1" dirty="0"/>
              <a:t>SEFA (Schedule of Expenditures of Federal Awards)</a:t>
            </a:r>
            <a:endParaRPr lang="en-US" sz="1700" dirty="0"/>
          </a:p>
          <a:p>
            <a:r>
              <a:rPr lang="en-US" sz="1700" b="1" dirty="0"/>
              <a:t>Financial Reporting Package</a:t>
            </a:r>
          </a:p>
          <a:p>
            <a:r>
              <a:rPr lang="en-US" sz="1700" b="1" dirty="0"/>
              <a:t>‘O’ Batches</a:t>
            </a:r>
          </a:p>
          <a:p>
            <a:endParaRPr lang="en-US" dirty="0"/>
          </a:p>
        </p:txBody>
      </p:sp>
      <p:pic>
        <p:nvPicPr>
          <p:cNvPr id="7" name="Agenda Items">
            <a:hlinkClick r:id="" action="ppaction://media"/>
            <a:extLst>
              <a:ext uri="{FF2B5EF4-FFF2-40B4-BE49-F238E27FC236}">
                <a16:creationId xmlns:a16="http://schemas.microsoft.com/office/drawing/2014/main" id="{B21808F3-2682-4B1E-AEF0-B0CD2AAE37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598" y="5571067"/>
            <a:ext cx="609600" cy="609600"/>
          </a:xfrm>
          <a:prstGeom prst="rect">
            <a:avLst/>
          </a:prstGeom>
        </p:spPr>
      </p:pic>
    </p:spTree>
    <p:extLst>
      <p:ext uri="{BB962C8B-B14F-4D97-AF65-F5344CB8AC3E}">
        <p14:creationId xmlns:p14="http://schemas.microsoft.com/office/powerpoint/2010/main" val="2531009755"/>
      </p:ext>
    </p:extLst>
  </p:cSld>
  <p:clrMapOvr>
    <a:masterClrMapping/>
  </p:clrMapOvr>
  <mc:AlternateContent xmlns:mc="http://schemas.openxmlformats.org/markup-compatibility/2006" xmlns:p14="http://schemas.microsoft.com/office/powerpoint/2010/main">
    <mc:Choice Requires="p14">
      <p:transition spd="slow" p14:dur="2000" advTm="107473"/>
    </mc:Choice>
    <mc:Fallback xmlns="">
      <p:transition spd="slow" advTm="107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SEFA</a:t>
            </a:r>
          </a:p>
        </p:txBody>
      </p:sp>
      <p:sp>
        <p:nvSpPr>
          <p:cNvPr id="3" name="Content Placeholder 2"/>
          <p:cNvSpPr>
            <a:spLocks noGrp="1"/>
          </p:cNvSpPr>
          <p:nvPr>
            <p:ph idx="1"/>
          </p:nvPr>
        </p:nvSpPr>
        <p:spPr/>
        <p:txBody>
          <a:bodyPr>
            <a:normAutofit lnSpcReduction="10000"/>
          </a:bodyPr>
          <a:lstStyle/>
          <a:p>
            <a:r>
              <a:rPr lang="en-US" dirty="0"/>
              <a:t>Agencies who record Federal expenditures will receive an email from State Accounting, the first week of July, with Federal expenditures recorded in E1.  </a:t>
            </a:r>
          </a:p>
          <a:p>
            <a:r>
              <a:rPr lang="en-US" dirty="0"/>
              <a:t>Verify the amount of Federal and sub-recipient expenditures for each federal award (AL #).</a:t>
            </a:r>
          </a:p>
          <a:p>
            <a:r>
              <a:rPr lang="en-US" dirty="0"/>
              <a:t>Amounts reported that differ from the Federal expenditures in E1 need to be supported with documentation, such as accounting reports, federal reports, etc.  This documentation will also be provided to the auditors.</a:t>
            </a:r>
          </a:p>
          <a:p>
            <a:r>
              <a:rPr lang="en-US" dirty="0"/>
              <a:t>Responses due back to State Accounting by Friday August 4</a:t>
            </a:r>
            <a:r>
              <a:rPr lang="en-US" baseline="30000" dirty="0"/>
              <a:t>th</a:t>
            </a:r>
            <a:r>
              <a:rPr lang="en-US" dirty="0"/>
              <a:t>, 2023.</a:t>
            </a:r>
          </a:p>
        </p:txBody>
      </p:sp>
      <p:pic>
        <p:nvPicPr>
          <p:cNvPr id="9" name="Audio 8">
            <a:hlinkClick r:id="" action="ppaction://media"/>
            <a:extLst>
              <a:ext uri="{FF2B5EF4-FFF2-40B4-BE49-F238E27FC236}">
                <a16:creationId xmlns:a16="http://schemas.microsoft.com/office/drawing/2014/main" id="{B206F8EC-5CC4-4659-860D-CD3B7780AD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5757499"/>
      </p:ext>
    </p:extLst>
  </p:cSld>
  <p:clrMapOvr>
    <a:masterClrMapping/>
  </p:clrMapOvr>
  <mc:AlternateContent xmlns:mc="http://schemas.openxmlformats.org/markup-compatibility/2006" xmlns:p14="http://schemas.microsoft.com/office/powerpoint/2010/main">
    <mc:Choice Requires="p14">
      <p:transition spd="slow" p14:dur="2000" advTm="36463"/>
    </mc:Choice>
    <mc:Fallback xmlns="">
      <p:transition spd="slow" advTm="3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SEFA</a:t>
            </a:r>
          </a:p>
        </p:txBody>
      </p:sp>
      <p:sp>
        <p:nvSpPr>
          <p:cNvPr id="3" name="Content Placeholder 2"/>
          <p:cNvSpPr>
            <a:spLocks noGrp="1"/>
          </p:cNvSpPr>
          <p:nvPr>
            <p:ph idx="1"/>
          </p:nvPr>
        </p:nvSpPr>
        <p:spPr/>
        <p:txBody>
          <a:bodyPr>
            <a:normAutofit/>
          </a:bodyPr>
          <a:lstStyle/>
          <a:p>
            <a:r>
              <a:rPr lang="en-US" dirty="0"/>
              <a:t>The email from State Accounting will also include Federal expenditures recorded to business units with no Federal AL # assigned.  </a:t>
            </a:r>
          </a:p>
          <a:p>
            <a:r>
              <a:rPr lang="en-US" dirty="0"/>
              <a:t>All Federal expenditures will need to be reviewed and support provided in order to ensure these </a:t>
            </a:r>
            <a:r>
              <a:rPr lang="en-US" u="sng" dirty="0"/>
              <a:t>are</a:t>
            </a:r>
            <a:r>
              <a:rPr lang="en-US" dirty="0"/>
              <a:t> or </a:t>
            </a:r>
            <a:r>
              <a:rPr lang="en-US" u="sng" dirty="0"/>
              <a:t>are not</a:t>
            </a:r>
            <a:r>
              <a:rPr lang="en-US" dirty="0"/>
              <a:t> to be included in the SEFA.</a:t>
            </a:r>
          </a:p>
          <a:p>
            <a:r>
              <a:rPr lang="en-US" dirty="0"/>
              <a:t>We perform a reconciliation of E1 Federal expenditures to the final SEFA to ensure all Federal expenditures are accounted for and properly reported.  Your assistance in explaining and supporting Federal expenditures </a:t>
            </a:r>
            <a:r>
              <a:rPr lang="en-US" u="sng" dirty="0"/>
              <a:t>not</a:t>
            </a:r>
            <a:r>
              <a:rPr lang="en-US" dirty="0"/>
              <a:t> included in the SEFA is necessary to complete this procedure.</a:t>
            </a:r>
          </a:p>
        </p:txBody>
      </p:sp>
      <p:pic>
        <p:nvPicPr>
          <p:cNvPr id="7" name="Audio 6">
            <a:hlinkClick r:id="" action="ppaction://media"/>
            <a:extLst>
              <a:ext uri="{FF2B5EF4-FFF2-40B4-BE49-F238E27FC236}">
                <a16:creationId xmlns:a16="http://schemas.microsoft.com/office/drawing/2014/main" id="{242D946D-C178-4714-AB72-4FDE2A9EA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5236971"/>
      </p:ext>
    </p:extLst>
  </p:cSld>
  <p:clrMapOvr>
    <a:masterClrMapping/>
  </p:clrMapOvr>
  <mc:AlternateContent xmlns:mc="http://schemas.openxmlformats.org/markup-compatibility/2006" xmlns:p14="http://schemas.microsoft.com/office/powerpoint/2010/main">
    <mc:Choice Requires="p14">
      <p:transition spd="slow" p14:dur="2000" advTm="40999"/>
    </mc:Choice>
    <mc:Fallback xmlns="">
      <p:transition spd="slow" advTm="4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ACFR Completion</a:t>
            </a:r>
          </a:p>
        </p:txBody>
      </p:sp>
      <p:sp>
        <p:nvSpPr>
          <p:cNvPr id="4" name="Title 1">
            <a:extLst>
              <a:ext uri="{FF2B5EF4-FFF2-40B4-BE49-F238E27FC236}">
                <a16:creationId xmlns:a16="http://schemas.microsoft.com/office/drawing/2014/main" id="{B48900C8-39AE-4253-886A-DC1A36699EBA}"/>
              </a:ext>
            </a:extLst>
          </p:cNvPr>
          <p:cNvSpPr txBox="1">
            <a:spLocks/>
          </p:cNvSpPr>
          <p:nvPr/>
        </p:nvSpPr>
        <p:spPr>
          <a:xfrm>
            <a:off x="2692398" y="3625828"/>
            <a:ext cx="6815669" cy="1515533"/>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&amp; Financial Reporting Package</a:t>
            </a:r>
          </a:p>
        </p:txBody>
      </p:sp>
      <p:pic>
        <p:nvPicPr>
          <p:cNvPr id="5" name="Audio 4">
            <a:hlinkClick r:id="" action="ppaction://media"/>
            <a:extLst>
              <a:ext uri="{FF2B5EF4-FFF2-40B4-BE49-F238E27FC236}">
                <a16:creationId xmlns:a16="http://schemas.microsoft.com/office/drawing/2014/main" id="{F4F248C2-1A1B-4901-80AC-74AFB67C09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022392"/>
      </p:ext>
    </p:extLst>
  </p:cSld>
  <p:clrMapOvr>
    <a:masterClrMapping/>
  </p:clrMapOvr>
  <mc:AlternateContent xmlns:mc="http://schemas.openxmlformats.org/markup-compatibility/2006" xmlns:p14="http://schemas.microsoft.com/office/powerpoint/2010/main">
    <mc:Choice Requires="p14">
      <p:transition spd="slow" p14:dur="2000" advTm="8227"/>
    </mc:Choice>
    <mc:Fallback xmlns="">
      <p:transition spd="slow" advTm="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ACFR Completion</a:t>
            </a:r>
          </a:p>
        </p:txBody>
      </p:sp>
      <p:sp>
        <p:nvSpPr>
          <p:cNvPr id="5" name="Subtitle 4"/>
          <p:cNvSpPr>
            <a:spLocks noGrp="1"/>
          </p:cNvSpPr>
          <p:nvPr>
            <p:ph idx="1"/>
          </p:nvPr>
        </p:nvSpPr>
        <p:spPr/>
        <p:txBody>
          <a:bodyPr>
            <a:normAutofit/>
          </a:bodyPr>
          <a:lstStyle/>
          <a:p>
            <a:r>
              <a:rPr lang="en-US" dirty="0"/>
              <a:t>State statute drives the required submission of the ACFR report to the Governor’s office and the Legislature.  Due dates set by DAS and the Auditor’s Office need to be adhered to in order to ensure the timely completion.  One major milestone is the mid-August financial reporting package deadline. </a:t>
            </a:r>
            <a:endParaRPr lang="en-US" dirty="0">
              <a:latin typeface="+mj-lt"/>
              <a:cs typeface="Calibri" panose="020F0502020204030204" pitchFamily="34" charset="0"/>
            </a:endParaRPr>
          </a:p>
          <a:p>
            <a:r>
              <a:rPr lang="en-US" dirty="0">
                <a:latin typeface="+mj-lt"/>
                <a:cs typeface="Calibri" panose="020F0502020204030204" pitchFamily="34" charset="0"/>
              </a:rPr>
              <a:t>We need, and greatly appreciate, the assistance of all agency staff to ensure this deadline is adhered to.  This includes not only the proper reporting of accruals, but the timely response to all auditor inquiries and requests.</a:t>
            </a:r>
            <a:endParaRPr lang="en-US" dirty="0">
              <a:latin typeface="+mj-lt"/>
            </a:endParaRPr>
          </a:p>
          <a:p>
            <a:endParaRPr lang="en-US" dirty="0"/>
          </a:p>
        </p:txBody>
      </p:sp>
      <p:pic>
        <p:nvPicPr>
          <p:cNvPr id="11" name="Audio 10">
            <a:hlinkClick r:id="" action="ppaction://media"/>
            <a:extLst>
              <a:ext uri="{FF2B5EF4-FFF2-40B4-BE49-F238E27FC236}">
                <a16:creationId xmlns:a16="http://schemas.microsoft.com/office/drawing/2014/main" id="{576C0D5D-7727-4DA0-B84B-2C530012D1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2558491"/>
      </p:ext>
    </p:extLst>
  </p:cSld>
  <p:clrMapOvr>
    <a:masterClrMapping/>
  </p:clrMapOvr>
  <mc:AlternateContent xmlns:mc="http://schemas.openxmlformats.org/markup-compatibility/2006" xmlns:p14="http://schemas.microsoft.com/office/powerpoint/2010/main">
    <mc:Choice Requires="p14">
      <p:transition spd="slow" p14:dur="2000" advTm="38042"/>
    </mc:Choice>
    <mc:Fallback xmlns="">
      <p:transition spd="slow" advTm="3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Financial Reporting Package</a:t>
            </a:r>
          </a:p>
        </p:txBody>
      </p:sp>
      <p:sp>
        <p:nvSpPr>
          <p:cNvPr id="5" name="Subtitle 4"/>
          <p:cNvSpPr>
            <a:spLocks noGrp="1"/>
          </p:cNvSpPr>
          <p:nvPr>
            <p:ph idx="1"/>
          </p:nvPr>
        </p:nvSpPr>
        <p:spPr/>
        <p:txBody>
          <a:bodyPr>
            <a:normAutofit/>
          </a:bodyPr>
          <a:lstStyle/>
          <a:p>
            <a:r>
              <a:rPr lang="en-US" dirty="0"/>
              <a:t>You will receive the financial reporting package, via email, the first week of July.</a:t>
            </a:r>
          </a:p>
          <a:p>
            <a:r>
              <a:rPr lang="en-US" dirty="0"/>
              <a:t>Responses and supporting documentation are due by </a:t>
            </a:r>
            <a:r>
              <a:rPr lang="en-US" u="sng" dirty="0"/>
              <a:t>August 15, 2023</a:t>
            </a:r>
            <a:r>
              <a:rPr lang="en-US" dirty="0"/>
              <a:t>.  </a:t>
            </a:r>
          </a:p>
          <a:p>
            <a:r>
              <a:rPr lang="en-US" dirty="0"/>
              <a:t>Send your forms and support to: </a:t>
            </a:r>
            <a:r>
              <a:rPr lang="en-US" sz="1800" dirty="0">
                <a:effectLst/>
                <a:latin typeface="Times New Roman" panose="02020603050405020304" pitchFamily="18" charset="0"/>
                <a:ea typeface="Calibri" panose="020F0502020204030204" pitchFamily="34" charset="0"/>
              </a:rPr>
              <a:t> </a:t>
            </a:r>
            <a:r>
              <a:rPr lang="en-US" u="sng" dirty="0">
                <a:solidFill>
                  <a:schemeClr val="tx1"/>
                </a:solidFill>
                <a:effectLst/>
                <a:latin typeface="+mj-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as.stateaccounting@nebraska.gov</a:t>
            </a:r>
            <a:r>
              <a:rPr lang="en-US" dirty="0">
                <a:solidFill>
                  <a:schemeClr val="tx1"/>
                </a:solidFill>
                <a:effectLst/>
                <a:latin typeface="+mj-lt"/>
                <a:ea typeface="Calibri" panose="020F0502020204030204" pitchFamily="34" charset="0"/>
              </a:rPr>
              <a:t> with the </a:t>
            </a:r>
            <a:r>
              <a:rPr lang="en-US" dirty="0">
                <a:effectLst/>
                <a:latin typeface="+mj-lt"/>
                <a:ea typeface="Calibri" panose="020F0502020204030204" pitchFamily="34" charset="0"/>
              </a:rPr>
              <a:t>subject line ‘Financial Reporting Package’.</a:t>
            </a:r>
          </a:p>
          <a:p>
            <a:r>
              <a:rPr lang="en-US" dirty="0"/>
              <a:t>Agency Directors are required to certify to the financial reporting package, similar to last year.  The certification letter is included in the package.</a:t>
            </a:r>
          </a:p>
        </p:txBody>
      </p:sp>
      <p:pic>
        <p:nvPicPr>
          <p:cNvPr id="2" name="Audio 1">
            <a:hlinkClick r:id="" action="ppaction://media"/>
            <a:extLst>
              <a:ext uri="{FF2B5EF4-FFF2-40B4-BE49-F238E27FC236}">
                <a16:creationId xmlns:a16="http://schemas.microsoft.com/office/drawing/2014/main" id="{207D29D0-5923-4499-B7FA-45D6B3D38D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3428270"/>
      </p:ext>
    </p:extLst>
  </p:cSld>
  <p:clrMapOvr>
    <a:masterClrMapping/>
  </p:clrMapOvr>
  <mc:AlternateContent xmlns:mc="http://schemas.openxmlformats.org/markup-compatibility/2006" xmlns:p14="http://schemas.microsoft.com/office/powerpoint/2010/main">
    <mc:Choice Requires="p14">
      <p:transition spd="slow" p14:dur="2000" advTm="34805"/>
    </mc:Choice>
    <mc:Fallback xmlns="">
      <p:transition spd="slow" advTm="3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Financial Reporting Package</a:t>
            </a:r>
          </a:p>
        </p:txBody>
      </p:sp>
      <p:sp>
        <p:nvSpPr>
          <p:cNvPr id="5" name="Subtitle 4"/>
          <p:cNvSpPr>
            <a:spLocks noGrp="1"/>
          </p:cNvSpPr>
          <p:nvPr>
            <p:ph idx="1"/>
          </p:nvPr>
        </p:nvSpPr>
        <p:spPr/>
        <p:txBody>
          <a:bodyPr>
            <a:normAutofit/>
          </a:bodyPr>
          <a:lstStyle/>
          <a:p>
            <a:r>
              <a:rPr lang="en-US" dirty="0">
                <a:latin typeface="+mj-lt"/>
                <a:ea typeface="Calibri" panose="020F0502020204030204" pitchFamily="34" charset="0"/>
              </a:rPr>
              <a:t>We will be holding Monday sessions again this year!  Contact us to schedule a time to discuss your accrual forms starting July 17</a:t>
            </a:r>
            <a:r>
              <a:rPr lang="en-US" baseline="30000" dirty="0">
                <a:latin typeface="+mj-lt"/>
                <a:ea typeface="Calibri" panose="020F0502020204030204" pitchFamily="34" charset="0"/>
              </a:rPr>
              <a:t>th</a:t>
            </a:r>
            <a:r>
              <a:rPr lang="en-US" dirty="0">
                <a:latin typeface="+mj-lt"/>
                <a:ea typeface="Calibri" panose="020F0502020204030204" pitchFamily="34" charset="0"/>
              </a:rPr>
              <a:t> through August 14</a:t>
            </a:r>
            <a:r>
              <a:rPr lang="en-US" baseline="30000" dirty="0">
                <a:latin typeface="+mj-lt"/>
                <a:ea typeface="Calibri" panose="020F0502020204030204" pitchFamily="34" charset="0"/>
              </a:rPr>
              <a:t>th</a:t>
            </a:r>
            <a:r>
              <a:rPr lang="en-US" dirty="0">
                <a:latin typeface="+mj-lt"/>
                <a:ea typeface="Calibri" panose="020F0502020204030204" pitchFamily="34" charset="0"/>
              </a:rPr>
              <a:t>.  Please contact Krista Davis at </a:t>
            </a:r>
            <a:r>
              <a:rPr lang="en-US" dirty="0">
                <a:latin typeface="+mj-lt"/>
                <a:ea typeface="Calibri" panose="020F0502020204030204" pitchFamily="34" charset="0"/>
                <a:hlinkClick r:id="rId4"/>
              </a:rPr>
              <a:t>krista.davis@nebraska.gov</a:t>
            </a:r>
            <a:r>
              <a:rPr lang="en-US" dirty="0">
                <a:latin typeface="+mj-lt"/>
                <a:ea typeface="Calibri" panose="020F0502020204030204" pitchFamily="34" charset="0"/>
              </a:rPr>
              <a:t> or Caleb Witt at </a:t>
            </a:r>
            <a:r>
              <a:rPr lang="en-US" dirty="0">
                <a:latin typeface="+mj-lt"/>
                <a:ea typeface="Calibri" panose="020F0502020204030204" pitchFamily="34" charset="0"/>
                <a:hlinkClick r:id="rId5"/>
              </a:rPr>
              <a:t>caleb.witt@nebraska.gov</a:t>
            </a:r>
            <a:r>
              <a:rPr lang="en-US" dirty="0">
                <a:latin typeface="+mj-lt"/>
                <a:ea typeface="Calibri" panose="020F0502020204030204" pitchFamily="34" charset="0"/>
              </a:rPr>
              <a:t> to reserve your time.</a:t>
            </a:r>
          </a:p>
          <a:p>
            <a:r>
              <a:rPr lang="en-US" dirty="0">
                <a:latin typeface="+mj-lt"/>
                <a:ea typeface="Calibri" panose="020F0502020204030204" pitchFamily="34" charset="0"/>
              </a:rPr>
              <a:t>The reporting package includes Financial Reporting Package Instructions to assist you in completing the various forms.</a:t>
            </a:r>
            <a:endParaRPr lang="en-US" dirty="0">
              <a:effectLst/>
              <a:latin typeface="+mj-lt"/>
              <a:ea typeface="Calibri" panose="020F0502020204030204" pitchFamily="34" charset="0"/>
            </a:endParaRPr>
          </a:p>
        </p:txBody>
      </p:sp>
      <p:pic>
        <p:nvPicPr>
          <p:cNvPr id="11" name="Audio 10">
            <a:hlinkClick r:id="" action="ppaction://media"/>
            <a:extLst>
              <a:ext uri="{FF2B5EF4-FFF2-40B4-BE49-F238E27FC236}">
                <a16:creationId xmlns:a16="http://schemas.microsoft.com/office/drawing/2014/main" id="{09DF3650-0103-4FBF-A445-ED46FCD665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9211165"/>
      </p:ext>
    </p:extLst>
  </p:cSld>
  <p:clrMapOvr>
    <a:masterClrMapping/>
  </p:clrMapOvr>
  <mc:AlternateContent xmlns:mc="http://schemas.openxmlformats.org/markup-compatibility/2006" xmlns:p14="http://schemas.microsoft.com/office/powerpoint/2010/main">
    <mc:Choice Requires="p14">
      <p:transition spd="slow" p14:dur="2000" advTm="31009"/>
    </mc:Choice>
    <mc:Fallback xmlns="">
      <p:transition spd="slow" advTm="3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Financial Reporting Package</a:t>
            </a:r>
          </a:p>
        </p:txBody>
      </p:sp>
      <p:sp>
        <p:nvSpPr>
          <p:cNvPr id="5" name="Subtitle 4"/>
          <p:cNvSpPr>
            <a:spLocks noGrp="1"/>
          </p:cNvSpPr>
          <p:nvPr>
            <p:ph idx="1"/>
          </p:nvPr>
        </p:nvSpPr>
        <p:spPr/>
        <p:txBody>
          <a:bodyPr>
            <a:normAutofit fontScale="77500" lnSpcReduction="20000"/>
          </a:bodyPr>
          <a:lstStyle/>
          <a:p>
            <a:r>
              <a:rPr lang="en-US" dirty="0"/>
              <a:t>The forms to be reviewed and completed by all agencies (including two new forms):</a:t>
            </a:r>
          </a:p>
          <a:p>
            <a:pPr lvl="1"/>
            <a:r>
              <a:rPr lang="en-US" dirty="0"/>
              <a:t>Accrual Response</a:t>
            </a:r>
          </a:p>
          <a:p>
            <a:pPr lvl="1"/>
            <a:r>
              <a:rPr lang="en-US" dirty="0"/>
              <a:t>Capital Grants</a:t>
            </a:r>
          </a:p>
          <a:p>
            <a:pPr lvl="1"/>
            <a:r>
              <a:rPr lang="en-US" dirty="0"/>
              <a:t>Cash &amp; Investments</a:t>
            </a:r>
          </a:p>
          <a:p>
            <a:pPr lvl="1"/>
            <a:r>
              <a:rPr lang="en-US" dirty="0"/>
              <a:t>Non-Monetary Transactions</a:t>
            </a:r>
          </a:p>
          <a:p>
            <a:pPr lvl="1"/>
            <a:r>
              <a:rPr lang="en-US" dirty="0"/>
              <a:t>Irrevocable Split Interest Agreements</a:t>
            </a:r>
          </a:p>
          <a:p>
            <a:pPr lvl="1"/>
            <a:r>
              <a:rPr lang="en-US" dirty="0"/>
              <a:t>Construction-In-Progress (CIP) and Capital Construction &amp; IT Commitments</a:t>
            </a:r>
          </a:p>
          <a:p>
            <a:pPr lvl="1"/>
            <a:r>
              <a:rPr lang="en-US" dirty="0"/>
              <a:t>Leases</a:t>
            </a:r>
          </a:p>
          <a:p>
            <a:pPr lvl="1"/>
            <a:r>
              <a:rPr lang="en-US" dirty="0"/>
              <a:t>Public-Private &amp; Public-Public Partnerships (PPP) &amp; Availability Payment Arrangements (APA)</a:t>
            </a:r>
          </a:p>
          <a:p>
            <a:pPr lvl="1"/>
            <a:r>
              <a:rPr lang="en-US" dirty="0"/>
              <a:t>Subscription-Based Information Technology Arrangements (SBITA)</a:t>
            </a:r>
          </a:p>
        </p:txBody>
      </p:sp>
      <p:pic>
        <p:nvPicPr>
          <p:cNvPr id="2" name="Audio 1">
            <a:hlinkClick r:id="" action="ppaction://media"/>
            <a:extLst>
              <a:ext uri="{FF2B5EF4-FFF2-40B4-BE49-F238E27FC236}">
                <a16:creationId xmlns:a16="http://schemas.microsoft.com/office/drawing/2014/main" id="{CE5409AA-B700-4A06-B13B-2C5465C8D9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1594911"/>
      </p:ext>
    </p:extLst>
  </p:cSld>
  <p:clrMapOvr>
    <a:masterClrMapping/>
  </p:clrMapOvr>
  <mc:AlternateContent xmlns:mc="http://schemas.openxmlformats.org/markup-compatibility/2006" xmlns:p14="http://schemas.microsoft.com/office/powerpoint/2010/main">
    <mc:Choice Requires="p14">
      <p:transition spd="slow" p14:dur="2000" advTm="34532"/>
    </mc:Choice>
    <mc:Fallback xmlns="">
      <p:transition spd="slow" advTm="34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Financial Reporting Package</a:t>
            </a:r>
          </a:p>
        </p:txBody>
      </p:sp>
      <p:sp>
        <p:nvSpPr>
          <p:cNvPr id="5" name="Subtitle 4"/>
          <p:cNvSpPr>
            <a:spLocks noGrp="1"/>
          </p:cNvSpPr>
          <p:nvPr>
            <p:ph idx="1"/>
          </p:nvPr>
        </p:nvSpPr>
        <p:spPr/>
        <p:txBody>
          <a:bodyPr>
            <a:normAutofit/>
          </a:bodyPr>
          <a:lstStyle/>
          <a:p>
            <a:r>
              <a:rPr lang="en-US" dirty="0"/>
              <a:t>If you completed a CIP and Capital Construction &amp; IT Commitments form last year we will send your agency contact a prefilled form to start with for beginning balances.  Add all new activity and new projects to the form as necessary.</a:t>
            </a:r>
          </a:p>
          <a:p>
            <a:r>
              <a:rPr lang="en-US" dirty="0"/>
              <a:t>All agencies should have submitted the SBITA form in March 2023.  You can update that submitted form with any changes or additional SBITAs from submission date to June 30, 2023. </a:t>
            </a:r>
          </a:p>
        </p:txBody>
      </p:sp>
      <p:pic>
        <p:nvPicPr>
          <p:cNvPr id="8" name="Audio 7">
            <a:hlinkClick r:id="" action="ppaction://media"/>
            <a:extLst>
              <a:ext uri="{FF2B5EF4-FFF2-40B4-BE49-F238E27FC236}">
                <a16:creationId xmlns:a16="http://schemas.microsoft.com/office/drawing/2014/main" id="{FAB801BF-569E-48EC-8825-DDF664375E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7802150"/>
      </p:ext>
    </p:extLst>
  </p:cSld>
  <p:clrMapOvr>
    <a:masterClrMapping/>
  </p:clrMapOvr>
  <mc:AlternateContent xmlns:mc="http://schemas.openxmlformats.org/markup-compatibility/2006" xmlns:p14="http://schemas.microsoft.com/office/powerpoint/2010/main">
    <mc:Choice Requires="p14">
      <p:transition spd="slow" p14:dur="2000" advTm="26972"/>
    </mc:Choice>
    <mc:Fallback xmlns="">
      <p:transition spd="slow" advTm="2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22182" y="651201"/>
            <a:ext cx="10947632" cy="826441"/>
          </a:xfrm>
        </p:spPr>
        <p:txBody>
          <a:bodyPr>
            <a:noAutofit/>
          </a:bodyPr>
          <a:lstStyle/>
          <a:p>
            <a:r>
              <a:rPr lang="en-US" dirty="0"/>
              <a:t>Changes to the CIP Form</a:t>
            </a:r>
          </a:p>
        </p:txBody>
      </p:sp>
      <p:sp>
        <p:nvSpPr>
          <p:cNvPr id="5" name="Subtitle 4"/>
          <p:cNvSpPr>
            <a:spLocks noGrp="1"/>
          </p:cNvSpPr>
          <p:nvPr>
            <p:ph idx="1"/>
          </p:nvPr>
        </p:nvSpPr>
        <p:spPr>
          <a:xfrm>
            <a:off x="855677" y="2556932"/>
            <a:ext cx="10511406" cy="3709644"/>
          </a:xfrm>
        </p:spPr>
        <p:txBody>
          <a:bodyPr>
            <a:normAutofit fontScale="92500" lnSpcReduction="10000"/>
          </a:bodyPr>
          <a:lstStyle/>
          <a:p>
            <a:r>
              <a:rPr lang="en-US" dirty="0"/>
              <a:t>Formula driven cells have been locked for editing and the only cells an agency will need to edit are the light yellow cells. (Columns A, B, C, H, J, K, L, M, O &amp; P)</a:t>
            </a:r>
          </a:p>
          <a:p>
            <a:r>
              <a:rPr lang="en-US" u="sng" dirty="0"/>
              <a:t>Column L</a:t>
            </a:r>
            <a:r>
              <a:rPr lang="en-US" dirty="0"/>
              <a:t> – Since P9/J9 documents from 7/1/2023 – 9/30/2023 are for the fiscal year ended 6/30/2023, we want to include them in the balance of the project.  (See instructions in the form for timing purposes of reporting these amounts.) </a:t>
            </a:r>
          </a:p>
          <a:p>
            <a:r>
              <a:rPr lang="en-US" u="sng" dirty="0"/>
              <a:t>Column O</a:t>
            </a:r>
            <a:r>
              <a:rPr lang="en-US" dirty="0"/>
              <a:t> – When a project is removed from CIP it should be tagged in E1 timely and the tag number should be noted on the form.</a:t>
            </a:r>
          </a:p>
          <a:p>
            <a:r>
              <a:rPr lang="en-US" u="sng" dirty="0"/>
              <a:t>Column P</a:t>
            </a:r>
            <a:r>
              <a:rPr lang="en-US" dirty="0"/>
              <a:t> – This is the date an asset is substantially completed or put into service, even if there are still costs remaining to be paid, such as retainage. This should agree to the Date Acquired in E1.</a:t>
            </a:r>
          </a:p>
        </p:txBody>
      </p:sp>
      <p:pic>
        <p:nvPicPr>
          <p:cNvPr id="9" name="Picture 8">
            <a:extLst>
              <a:ext uri="{FF2B5EF4-FFF2-40B4-BE49-F238E27FC236}">
                <a16:creationId xmlns:a16="http://schemas.microsoft.com/office/drawing/2014/main" id="{01EEC3C8-9908-4DA8-8DF2-B821307DDA2F}"/>
              </a:ext>
            </a:extLst>
          </p:cNvPr>
          <p:cNvPicPr>
            <a:picLocks noChangeAspect="1"/>
          </p:cNvPicPr>
          <p:nvPr/>
        </p:nvPicPr>
        <p:blipFill rotWithShape="1">
          <a:blip r:embed="rId5"/>
          <a:srcRect l="136" r="176" b="3120"/>
          <a:stretch/>
        </p:blipFill>
        <p:spPr>
          <a:xfrm>
            <a:off x="724506" y="1477642"/>
            <a:ext cx="10742985" cy="826441"/>
          </a:xfrm>
          <a:prstGeom prst="rect">
            <a:avLst/>
          </a:prstGeom>
        </p:spPr>
      </p:pic>
      <p:pic>
        <p:nvPicPr>
          <p:cNvPr id="6" name="Changes to CIP form">
            <a:hlinkClick r:id="" action="ppaction://media"/>
            <a:extLst>
              <a:ext uri="{FF2B5EF4-FFF2-40B4-BE49-F238E27FC236}">
                <a16:creationId xmlns:a16="http://schemas.microsoft.com/office/drawing/2014/main" id="{532AE1CD-E668-41CE-98AE-C5D25926D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0128" y="5828909"/>
            <a:ext cx="487363" cy="487363"/>
          </a:xfrm>
          <a:prstGeom prst="rect">
            <a:avLst/>
          </a:prstGeom>
        </p:spPr>
      </p:pic>
    </p:spTree>
    <p:extLst>
      <p:ext uri="{BB962C8B-B14F-4D97-AF65-F5344CB8AC3E}">
        <p14:creationId xmlns:p14="http://schemas.microsoft.com/office/powerpoint/2010/main" val="2537313568"/>
      </p:ext>
    </p:extLst>
  </p:cSld>
  <p:clrMapOvr>
    <a:masterClrMapping/>
  </p:clrMapOvr>
  <mc:AlternateContent xmlns:mc="http://schemas.openxmlformats.org/markup-compatibility/2006" xmlns:p14="http://schemas.microsoft.com/office/powerpoint/2010/main">
    <mc:Choice Requires="p14">
      <p:transition spd="slow" p14:dur="2000" advTm="2447"/>
    </mc:Choice>
    <mc:Fallback xmlns="">
      <p:transition spd="slow" advTm="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47698" y="626598"/>
            <a:ext cx="11327363" cy="711068"/>
          </a:xfrm>
        </p:spPr>
        <p:txBody>
          <a:bodyPr>
            <a:noAutofit/>
          </a:bodyPr>
          <a:lstStyle/>
          <a:p>
            <a:r>
              <a:rPr lang="en-US" dirty="0"/>
              <a:t>Changes to the Construction Commitments Form</a:t>
            </a:r>
          </a:p>
        </p:txBody>
      </p:sp>
      <p:sp>
        <p:nvSpPr>
          <p:cNvPr id="5" name="Subtitle 4"/>
          <p:cNvSpPr>
            <a:spLocks noGrp="1"/>
          </p:cNvSpPr>
          <p:nvPr>
            <p:ph idx="1"/>
          </p:nvPr>
        </p:nvSpPr>
        <p:spPr>
          <a:xfrm>
            <a:off x="855677" y="2556932"/>
            <a:ext cx="10511406" cy="3318936"/>
          </a:xfrm>
        </p:spPr>
        <p:txBody>
          <a:bodyPr>
            <a:normAutofit lnSpcReduction="10000"/>
          </a:bodyPr>
          <a:lstStyle/>
          <a:p>
            <a:r>
              <a:rPr lang="en-US" dirty="0"/>
              <a:t>Similar to the CIP form, some cells have been locked for editing and the only cells an agency will need to edit are the light </a:t>
            </a:r>
            <a:r>
              <a:rPr lang="en-US"/>
              <a:t>yellow cells </a:t>
            </a:r>
            <a:r>
              <a:rPr lang="en-US" dirty="0"/>
              <a:t>(Columns C, D, E, G, H, I &amp; </a:t>
            </a:r>
            <a:r>
              <a:rPr lang="en-US"/>
              <a:t>J).</a:t>
            </a:r>
            <a:endParaRPr lang="en-US" dirty="0"/>
          </a:p>
          <a:p>
            <a:r>
              <a:rPr lang="en-US" dirty="0"/>
              <a:t>Columns A &amp; B will automatically fill in from the CIP form. If you have a project in CIP, you should also have a contract stating the amount owed to the vendor(s).</a:t>
            </a:r>
          </a:p>
          <a:p>
            <a:r>
              <a:rPr lang="en-US" u="sng" dirty="0"/>
              <a:t>Column E</a:t>
            </a:r>
            <a:r>
              <a:rPr lang="en-US" dirty="0"/>
              <a:t> – The amount completed to date should be very close, or even agree, to the project balance shown on the CIP form.</a:t>
            </a:r>
            <a:endParaRPr lang="en-US" u="sng" dirty="0"/>
          </a:p>
          <a:p>
            <a:r>
              <a:rPr lang="en-US" u="sng" dirty="0"/>
              <a:t>Column J</a:t>
            </a:r>
            <a:r>
              <a:rPr lang="en-US" dirty="0"/>
              <a:t> – If you do not have a contracted amount in column C, you should note the reason.</a:t>
            </a:r>
          </a:p>
        </p:txBody>
      </p:sp>
      <p:pic>
        <p:nvPicPr>
          <p:cNvPr id="7" name="Picture 6">
            <a:extLst>
              <a:ext uri="{FF2B5EF4-FFF2-40B4-BE49-F238E27FC236}">
                <a16:creationId xmlns:a16="http://schemas.microsoft.com/office/drawing/2014/main" id="{2BCDCE8E-3903-4B1D-9E6D-8800A8A3C02A}"/>
              </a:ext>
            </a:extLst>
          </p:cNvPr>
          <p:cNvPicPr>
            <a:picLocks noChangeAspect="1"/>
          </p:cNvPicPr>
          <p:nvPr/>
        </p:nvPicPr>
        <p:blipFill>
          <a:blip r:embed="rId4"/>
          <a:stretch>
            <a:fillRect/>
          </a:stretch>
        </p:blipFill>
        <p:spPr>
          <a:xfrm>
            <a:off x="1945383" y="1290832"/>
            <a:ext cx="8301229" cy="1070475"/>
          </a:xfrm>
          <a:prstGeom prst="rect">
            <a:avLst/>
          </a:prstGeom>
        </p:spPr>
      </p:pic>
      <p:pic>
        <p:nvPicPr>
          <p:cNvPr id="2" name="Changes to CC form">
            <a:hlinkClick r:id="" action="ppaction://media"/>
            <a:extLst>
              <a:ext uri="{FF2B5EF4-FFF2-40B4-BE49-F238E27FC236}">
                <a16:creationId xmlns:a16="http://schemas.microsoft.com/office/drawing/2014/main" id="{749C6B01-E5D2-41B0-88CB-28454EAFE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9873" y="5744039"/>
            <a:ext cx="487363" cy="487363"/>
          </a:xfrm>
          <a:prstGeom prst="rect">
            <a:avLst/>
          </a:prstGeom>
        </p:spPr>
      </p:pic>
    </p:spTree>
    <p:extLst>
      <p:ext uri="{BB962C8B-B14F-4D97-AF65-F5344CB8AC3E}">
        <p14:creationId xmlns:p14="http://schemas.microsoft.com/office/powerpoint/2010/main" val="3704312274"/>
      </p:ext>
    </p:extLst>
  </p:cSld>
  <p:clrMapOvr>
    <a:masterClrMapping/>
  </p:clrMapOvr>
  <mc:AlternateContent xmlns:mc="http://schemas.openxmlformats.org/markup-compatibility/2006" xmlns:p14="http://schemas.microsoft.com/office/powerpoint/2010/main">
    <mc:Choice Requires="p14">
      <p:transition spd="slow" p14:dur="2000" advTm="53346"/>
    </mc:Choice>
    <mc:Fallback xmlns="">
      <p:transition spd="slow" advTm="5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Fiscal Year End Schedule</a:t>
            </a:r>
          </a:p>
        </p:txBody>
      </p:sp>
      <p:sp>
        <p:nvSpPr>
          <p:cNvPr id="3" name="Subtitle 2"/>
          <p:cNvSpPr>
            <a:spLocks noGrp="1"/>
          </p:cNvSpPr>
          <p:nvPr>
            <p:ph type="subTitle" idx="1"/>
          </p:nvPr>
        </p:nvSpPr>
        <p:spPr/>
        <p:txBody>
          <a:bodyPr/>
          <a:lstStyle/>
          <a:p>
            <a:endParaRPr lang="en-US" dirty="0"/>
          </a:p>
          <a:p>
            <a:endParaRPr lang="en-US" dirty="0"/>
          </a:p>
        </p:txBody>
      </p:sp>
      <p:pic>
        <p:nvPicPr>
          <p:cNvPr id="4" name="Audio 3">
            <a:hlinkClick r:id="" action="ppaction://media"/>
            <a:extLst>
              <a:ext uri="{FF2B5EF4-FFF2-40B4-BE49-F238E27FC236}">
                <a16:creationId xmlns:a16="http://schemas.microsoft.com/office/drawing/2014/main" id="{94859FE0-5E42-4EC8-8E32-173D888831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90018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774"/>
    </mc:Choice>
    <mc:Fallback xmlns="">
      <p:transition spd="slow" advTm="5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 Batches</a:t>
            </a:r>
          </a:p>
        </p:txBody>
      </p:sp>
      <p:pic>
        <p:nvPicPr>
          <p:cNvPr id="3" name="Recorded Sound">
            <a:hlinkClick r:id="" action="ppaction://media"/>
            <a:extLst>
              <a:ext uri="{FF2B5EF4-FFF2-40B4-BE49-F238E27FC236}">
                <a16:creationId xmlns:a16="http://schemas.microsoft.com/office/drawing/2014/main" id="{FB052001-4ED9-46E3-9319-5647875E56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9673" y="4943751"/>
            <a:ext cx="487363" cy="487363"/>
          </a:xfrm>
          <a:prstGeom prst="rect">
            <a:avLst/>
          </a:prstGeom>
        </p:spPr>
      </p:pic>
    </p:spTree>
    <p:extLst>
      <p:ext uri="{BB962C8B-B14F-4D97-AF65-F5344CB8AC3E}">
        <p14:creationId xmlns:p14="http://schemas.microsoft.com/office/powerpoint/2010/main" val="2845157232"/>
      </p:ext>
    </p:extLst>
  </p:cSld>
  <p:clrMapOvr>
    <a:masterClrMapping/>
  </p:clrMapOvr>
  <mc:AlternateContent xmlns:mc="http://schemas.openxmlformats.org/markup-compatibility/2006" xmlns:p14="http://schemas.microsoft.com/office/powerpoint/2010/main">
    <mc:Choice Requires="p14">
      <p:transition spd="slow" p14:dur="2000" advTm="8113"/>
    </mc:Choice>
    <mc:Fallback xmlns="">
      <p:transition spd="slow" advTm="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5616-3194-4C35-8070-5BF4CBBAD485}"/>
              </a:ext>
            </a:extLst>
          </p:cNvPr>
          <p:cNvSpPr>
            <a:spLocks noGrp="1"/>
          </p:cNvSpPr>
          <p:nvPr>
            <p:ph type="title"/>
          </p:nvPr>
        </p:nvSpPr>
        <p:spPr/>
        <p:txBody>
          <a:bodyPr/>
          <a:lstStyle/>
          <a:p>
            <a:r>
              <a:rPr lang="en-US" dirty="0"/>
              <a:t>‘O’ Batch Clean Up</a:t>
            </a:r>
          </a:p>
        </p:txBody>
      </p:sp>
      <p:sp>
        <p:nvSpPr>
          <p:cNvPr id="3" name="Content Placeholder 2">
            <a:extLst>
              <a:ext uri="{FF2B5EF4-FFF2-40B4-BE49-F238E27FC236}">
                <a16:creationId xmlns:a16="http://schemas.microsoft.com/office/drawing/2014/main" id="{2D450C17-85E2-46FD-A766-006C88352F92}"/>
              </a:ext>
            </a:extLst>
          </p:cNvPr>
          <p:cNvSpPr>
            <a:spLocks noGrp="1"/>
          </p:cNvSpPr>
          <p:nvPr>
            <p:ph idx="1"/>
          </p:nvPr>
        </p:nvSpPr>
        <p:spPr/>
        <p:txBody>
          <a:bodyPr/>
          <a:lstStyle/>
          <a:p>
            <a:r>
              <a:rPr lang="en-US" dirty="0"/>
              <a:t>If an ‘O’ batch is in error status, only State Accounting can reverse and delete the batch.  Email AS.stateaccounting@nebraska.gov</a:t>
            </a:r>
          </a:p>
          <a:p>
            <a:r>
              <a:rPr lang="en-US" dirty="0"/>
              <a:t>If an ‘O’ batch has posted by mistake the agency can post a reversal.</a:t>
            </a:r>
          </a:p>
          <a:p>
            <a:pPr lvl="1"/>
            <a:r>
              <a:rPr lang="en-US" dirty="0"/>
              <a:t>Remember that a reversal creates a new batch and needs to be posted as well.</a:t>
            </a:r>
          </a:p>
          <a:p>
            <a:pPr marL="0" lvl="1" indent="288925"/>
            <a:r>
              <a:rPr lang="en-US" dirty="0"/>
              <a:t>Do NOT voucher unless the ‘O’ batch has posted.</a:t>
            </a:r>
          </a:p>
        </p:txBody>
      </p:sp>
      <p:pic>
        <p:nvPicPr>
          <p:cNvPr id="4" name="Recorded Sound">
            <a:hlinkClick r:id="" action="ppaction://media"/>
            <a:extLst>
              <a:ext uri="{FF2B5EF4-FFF2-40B4-BE49-F238E27FC236}">
                <a16:creationId xmlns:a16="http://schemas.microsoft.com/office/drawing/2014/main" id="{F6DFD8D8-A165-4292-AA77-EB3D7F3B4C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597" y="5629621"/>
            <a:ext cx="487363" cy="487363"/>
          </a:xfrm>
          <a:prstGeom prst="rect">
            <a:avLst/>
          </a:prstGeom>
        </p:spPr>
      </p:pic>
    </p:spTree>
    <p:extLst>
      <p:ext uri="{BB962C8B-B14F-4D97-AF65-F5344CB8AC3E}">
        <p14:creationId xmlns:p14="http://schemas.microsoft.com/office/powerpoint/2010/main" val="1127338348"/>
      </p:ext>
    </p:extLst>
  </p:cSld>
  <p:clrMapOvr>
    <a:masterClrMapping/>
  </p:clrMapOvr>
  <mc:AlternateContent xmlns:mc="http://schemas.openxmlformats.org/markup-compatibility/2006" xmlns:p14="http://schemas.microsoft.com/office/powerpoint/2010/main">
    <mc:Choice Requires="p14">
      <p:transition spd="slow" p14:dur="2000" advTm="32007"/>
    </mc:Choice>
    <mc:Fallback xmlns="">
      <p:transition spd="slow" advTm="3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1634065"/>
            <a:ext cx="9601196" cy="651934"/>
          </a:xfrm>
        </p:spPr>
        <p:txBody>
          <a:bodyPr>
            <a:normAutofit fontScale="90000"/>
          </a:bodyPr>
          <a:lstStyle/>
          <a:p>
            <a:pPr algn="l"/>
            <a:r>
              <a:rPr lang="en-US" dirty="0"/>
              <a:t>Questions?</a:t>
            </a:r>
          </a:p>
        </p:txBody>
      </p:sp>
      <p:sp>
        <p:nvSpPr>
          <p:cNvPr id="3" name="Content Placeholder 2"/>
          <p:cNvSpPr>
            <a:spLocks noGrp="1"/>
          </p:cNvSpPr>
          <p:nvPr>
            <p:ph idx="1"/>
          </p:nvPr>
        </p:nvSpPr>
        <p:spPr/>
        <p:txBody>
          <a:bodyPr>
            <a:normAutofit fontScale="85000" lnSpcReduction="20000"/>
          </a:bodyPr>
          <a:lstStyle/>
          <a:p>
            <a:r>
              <a:rPr lang="en-US" dirty="0">
                <a:latin typeface="Garamond (Body)"/>
              </a:rPr>
              <a:t>Email: </a:t>
            </a:r>
            <a:r>
              <a:rPr lang="en-US" dirty="0">
                <a:latin typeface="Garamond (Body)"/>
                <a:hlinkClick r:id="rId3"/>
              </a:rPr>
              <a:t>AS.StateAccounting@nebraska.gov</a:t>
            </a:r>
            <a:r>
              <a:rPr lang="en-US" dirty="0">
                <a:latin typeface="Garamond (Body)"/>
              </a:rPr>
              <a:t> in the subject include “BUG Question”</a:t>
            </a:r>
          </a:p>
          <a:p>
            <a:r>
              <a:rPr lang="en-US" dirty="0">
                <a:latin typeface="Garamond (Body)"/>
              </a:rPr>
              <a:t>Contact Info</a:t>
            </a:r>
          </a:p>
          <a:p>
            <a:pPr lvl="1"/>
            <a:r>
              <a:rPr lang="en-US" u="sng" dirty="0">
                <a:solidFill>
                  <a:srgbClr val="0563C1"/>
                </a:solidFill>
                <a:effectLst/>
                <a:latin typeface="Garamond (Body)"/>
                <a:ea typeface="Calibri" panose="020F0502020204030204" pitchFamily="34" charset="0"/>
                <a:hlinkClick r:id="rId4"/>
              </a:rPr>
              <a:t>Philip.Olsen@nebraska.gov</a:t>
            </a:r>
            <a:r>
              <a:rPr lang="en-US" dirty="0">
                <a:solidFill>
                  <a:srgbClr val="0563C1"/>
                </a:solidFill>
                <a:effectLst/>
                <a:latin typeface="Garamond (Body)"/>
                <a:ea typeface="Calibri" panose="020F0502020204030204" pitchFamily="34" charset="0"/>
              </a:rPr>
              <a:t>  		</a:t>
            </a:r>
            <a:r>
              <a:rPr lang="en-US" dirty="0">
                <a:solidFill>
                  <a:schemeClr val="tx1"/>
                </a:solidFill>
                <a:effectLst/>
                <a:latin typeface="Garamond (Body)"/>
                <a:ea typeface="Calibri" panose="020F0502020204030204" pitchFamily="34" charset="0"/>
              </a:rPr>
              <a:t>402-471-0600</a:t>
            </a:r>
          </a:p>
          <a:p>
            <a:pPr lvl="1"/>
            <a:r>
              <a:rPr lang="en-US" dirty="0">
                <a:solidFill>
                  <a:schemeClr val="tx1"/>
                </a:solidFill>
                <a:latin typeface="Garamond (Body)"/>
                <a:hlinkClick r:id="rId5"/>
              </a:rPr>
              <a:t>Krista.Davis@nebraska.gov</a:t>
            </a:r>
            <a:r>
              <a:rPr lang="en-US" dirty="0">
                <a:solidFill>
                  <a:schemeClr val="tx1"/>
                </a:solidFill>
                <a:latin typeface="Garamond (Body)"/>
              </a:rPr>
              <a:t>		402-890-8253</a:t>
            </a:r>
          </a:p>
          <a:p>
            <a:pPr lvl="1"/>
            <a:r>
              <a:rPr lang="en-US" dirty="0">
                <a:solidFill>
                  <a:schemeClr val="tx1"/>
                </a:solidFill>
                <a:latin typeface="Garamond (Body)"/>
                <a:hlinkClick r:id="rId6"/>
              </a:rPr>
              <a:t>Caleb.Witt@nebraska.gov</a:t>
            </a:r>
            <a:r>
              <a:rPr lang="en-US" dirty="0">
                <a:solidFill>
                  <a:schemeClr val="tx1"/>
                </a:solidFill>
                <a:latin typeface="Garamond (Body)"/>
              </a:rPr>
              <a:t>		531-810-1956</a:t>
            </a:r>
            <a:endParaRPr lang="en-US" dirty="0">
              <a:solidFill>
                <a:schemeClr val="tx1"/>
              </a:solidFill>
              <a:latin typeface="Garamond (Body)"/>
              <a:hlinkClick r:id="rId6"/>
            </a:endParaRPr>
          </a:p>
          <a:p>
            <a:pPr lvl="1"/>
            <a:r>
              <a:rPr lang="en-US" dirty="0">
                <a:solidFill>
                  <a:schemeClr val="tx1"/>
                </a:solidFill>
                <a:latin typeface="Garamond (Body)"/>
                <a:hlinkClick r:id="rId6"/>
              </a:rPr>
              <a:t>Kevin.Le@nebraska.gov</a:t>
            </a:r>
            <a:r>
              <a:rPr lang="en-US" dirty="0">
                <a:solidFill>
                  <a:schemeClr val="tx1"/>
                </a:solidFill>
                <a:latin typeface="Garamond (Body)"/>
              </a:rPr>
              <a:t>		402-432-3784</a:t>
            </a:r>
          </a:p>
          <a:p>
            <a:pPr lvl="1"/>
            <a:r>
              <a:rPr lang="en-US" u="sng" dirty="0">
                <a:solidFill>
                  <a:srgbClr val="0563C1"/>
                </a:solidFill>
                <a:effectLst/>
                <a:latin typeface="Garamond (Body)"/>
                <a:ea typeface="Calibri" panose="020F0502020204030204" pitchFamily="34" charset="0"/>
                <a:hlinkClick r:id="rId7"/>
              </a:rPr>
              <a:t>Chad.Pinger@nebraska.gov</a:t>
            </a:r>
            <a:r>
              <a:rPr lang="en-US" dirty="0">
                <a:latin typeface="Garamond (Body)"/>
              </a:rPr>
              <a:t>  		402-416-1535</a:t>
            </a:r>
          </a:p>
          <a:p>
            <a:pPr lvl="1"/>
            <a:r>
              <a:rPr lang="en-US" u="sng" dirty="0">
                <a:solidFill>
                  <a:srgbClr val="1F497D"/>
                </a:solidFill>
                <a:effectLst/>
                <a:latin typeface="Garamond (Body)"/>
                <a:ea typeface="Calibri" panose="020F0502020204030204" pitchFamily="34" charset="0"/>
                <a:hlinkClick r:id="rId8"/>
              </a:rPr>
              <a:t>Patrick.Trinh@nebraska.gov</a:t>
            </a:r>
            <a:r>
              <a:rPr lang="en-US" dirty="0">
                <a:solidFill>
                  <a:srgbClr val="1F497D"/>
                </a:solidFill>
                <a:effectLst/>
                <a:latin typeface="Garamond (Body)"/>
                <a:ea typeface="Calibri" panose="020F0502020204030204" pitchFamily="34" charset="0"/>
              </a:rPr>
              <a:t>    	</a:t>
            </a:r>
            <a:r>
              <a:rPr lang="en-US" dirty="0">
                <a:solidFill>
                  <a:schemeClr val="tx1"/>
                </a:solidFill>
                <a:effectLst/>
                <a:latin typeface="Garamond (Body)"/>
                <a:ea typeface="Calibri" panose="020F0502020204030204" pitchFamily="34" charset="0"/>
              </a:rPr>
              <a:t>531-530-9773</a:t>
            </a:r>
          </a:p>
          <a:p>
            <a:pPr lvl="1"/>
            <a:r>
              <a:rPr lang="en-US" u="sng" dirty="0">
                <a:solidFill>
                  <a:srgbClr val="1F497D"/>
                </a:solidFill>
                <a:effectLst/>
                <a:latin typeface="Garamond (Body)"/>
                <a:ea typeface="Calibri" panose="020F0502020204030204" pitchFamily="34" charset="0"/>
                <a:hlinkClick r:id="rId9"/>
              </a:rPr>
              <a:t>Raiatea.Arcuri@nebraska.gov</a:t>
            </a:r>
            <a:r>
              <a:rPr lang="en-US" dirty="0">
                <a:solidFill>
                  <a:srgbClr val="1F497D"/>
                </a:solidFill>
                <a:effectLst/>
                <a:latin typeface="Garamond (Body)"/>
                <a:ea typeface="Calibri" panose="020F0502020204030204" pitchFamily="34" charset="0"/>
              </a:rPr>
              <a:t>    	</a:t>
            </a:r>
            <a:r>
              <a:rPr lang="en-US" dirty="0">
                <a:solidFill>
                  <a:schemeClr val="tx1"/>
                </a:solidFill>
                <a:effectLst/>
                <a:latin typeface="Garamond (Body)"/>
                <a:ea typeface="Calibri" panose="020F0502020204030204" pitchFamily="34" charset="0"/>
              </a:rPr>
              <a:t>402-314-4353</a:t>
            </a:r>
          </a:p>
          <a:p>
            <a:endParaRPr lang="en-US" dirty="0"/>
          </a:p>
          <a:p>
            <a:pPr lvl="1"/>
            <a:endParaRPr lang="en-US" dirty="0"/>
          </a:p>
        </p:txBody>
      </p:sp>
      <p:pic>
        <p:nvPicPr>
          <p:cNvPr id="4" name="Picture 3"/>
          <p:cNvPicPr>
            <a:picLocks noChangeAspect="1"/>
          </p:cNvPicPr>
          <p:nvPr/>
        </p:nvPicPr>
        <p:blipFill>
          <a:blip r:embed="rId10"/>
          <a:stretch>
            <a:fillRect/>
          </a:stretch>
        </p:blipFill>
        <p:spPr>
          <a:xfrm>
            <a:off x="4044114" y="640289"/>
            <a:ext cx="3963905" cy="993776"/>
          </a:xfrm>
          <a:prstGeom prst="rect">
            <a:avLst/>
          </a:prstGeom>
          <a:ln w="19050">
            <a:noFill/>
          </a:ln>
        </p:spPr>
      </p:pic>
    </p:spTree>
    <p:extLst>
      <p:ext uri="{BB962C8B-B14F-4D97-AF65-F5344CB8AC3E}">
        <p14:creationId xmlns:p14="http://schemas.microsoft.com/office/powerpoint/2010/main" val="210832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June 1, 2023</a:t>
            </a:r>
          </a:p>
        </p:txBody>
      </p:sp>
      <p:sp>
        <p:nvSpPr>
          <p:cNvPr id="3" name="Content Placeholder 2"/>
          <p:cNvSpPr>
            <a:spLocks noGrp="1"/>
          </p:cNvSpPr>
          <p:nvPr>
            <p:ph idx="1"/>
          </p:nvPr>
        </p:nvSpPr>
        <p:spPr/>
        <p:txBody>
          <a:bodyPr>
            <a:normAutofit fontScale="92500" lnSpcReduction="10000"/>
          </a:bodyPr>
          <a:lstStyle/>
          <a:p>
            <a:r>
              <a:rPr lang="en-US" dirty="0"/>
              <a:t>Review open manual encumbrances</a:t>
            </a:r>
          </a:p>
          <a:p>
            <a:r>
              <a:rPr lang="en-US" dirty="0"/>
              <a:t>Review Service Purchase Orders (O9, Z8, or X6)</a:t>
            </a:r>
          </a:p>
          <a:p>
            <a:r>
              <a:rPr lang="en-US" dirty="0"/>
              <a:t>Review of Received not Vouchered, object account 211700, verify the balance is correct and supported</a:t>
            </a:r>
          </a:p>
          <a:p>
            <a:r>
              <a:rPr lang="en-US" dirty="0"/>
              <a:t>Review of Open Purchase Orders to ensure they are still valid.</a:t>
            </a:r>
          </a:p>
          <a:p>
            <a:r>
              <a:rPr lang="en-US" dirty="0"/>
              <a:t>Replenish petty cash funds and vendor deposit accounts to authorized levels</a:t>
            </a:r>
          </a:p>
          <a:p>
            <a:r>
              <a:rPr lang="en-US" dirty="0"/>
              <a:t>Review balance sheet accounts, object accounts 100000-399999, to ensure balances are proper and supported before fiscal year end.  </a:t>
            </a:r>
          </a:p>
          <a:p>
            <a:endParaRPr lang="en-US" dirty="0"/>
          </a:p>
        </p:txBody>
      </p:sp>
      <p:pic>
        <p:nvPicPr>
          <p:cNvPr id="4" name="Audio 3">
            <a:hlinkClick r:id="" action="ppaction://media"/>
            <a:extLst>
              <a:ext uri="{FF2B5EF4-FFF2-40B4-BE49-F238E27FC236}">
                <a16:creationId xmlns:a16="http://schemas.microsoft.com/office/drawing/2014/main" id="{4196053D-2FAA-4AD2-9051-CE087A11C5C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39355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6812"/>
    </mc:Choice>
    <mc:Fallback xmlns="">
      <p:transition spd="slow" advTm="11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Thursday, June 8, 2023</a:t>
            </a:r>
          </a:p>
        </p:txBody>
      </p:sp>
      <p:sp>
        <p:nvSpPr>
          <p:cNvPr id="3" name="Content Placeholder 2"/>
          <p:cNvSpPr>
            <a:spLocks noGrp="1"/>
          </p:cNvSpPr>
          <p:nvPr>
            <p:ph idx="1"/>
          </p:nvPr>
        </p:nvSpPr>
        <p:spPr/>
        <p:txBody>
          <a:bodyPr/>
          <a:lstStyle/>
          <a:p>
            <a:r>
              <a:rPr lang="en-US" dirty="0"/>
              <a:t>Bi-weekly payroll (B12) due for certification by 3:00 P.M.</a:t>
            </a:r>
          </a:p>
        </p:txBody>
      </p:sp>
      <p:pic>
        <p:nvPicPr>
          <p:cNvPr id="5" name="Audio 4">
            <a:hlinkClick r:id="" action="ppaction://media"/>
            <a:extLst>
              <a:ext uri="{FF2B5EF4-FFF2-40B4-BE49-F238E27FC236}">
                <a16:creationId xmlns:a16="http://schemas.microsoft.com/office/drawing/2014/main" id="{3C8B7194-8DEA-4154-959D-EA340A2A81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8230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321"/>
    </mc:Choice>
    <mc:Fallback xmlns="">
      <p:transition spd="slow" advTm="1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Friday, June 23, 2023</a:t>
            </a:r>
            <a:br>
              <a:rPr lang="en-US" sz="3600" dirty="0"/>
            </a:br>
            <a:endParaRPr lang="en-US" sz="1800" b="1" dirty="0"/>
          </a:p>
        </p:txBody>
      </p:sp>
      <p:sp>
        <p:nvSpPr>
          <p:cNvPr id="3" name="Content Placeholder 2"/>
          <p:cNvSpPr>
            <a:spLocks noGrp="1"/>
          </p:cNvSpPr>
          <p:nvPr>
            <p:ph idx="1"/>
          </p:nvPr>
        </p:nvSpPr>
        <p:spPr/>
        <p:txBody>
          <a:bodyPr>
            <a:normAutofit/>
          </a:bodyPr>
          <a:lstStyle/>
          <a:p>
            <a:r>
              <a:rPr lang="en-US" dirty="0"/>
              <a:t>Bi-weekly payroll (B13) due for certification by 1:00 P.M.</a:t>
            </a:r>
          </a:p>
          <a:p>
            <a:endParaRPr lang="en-US" dirty="0"/>
          </a:p>
        </p:txBody>
      </p:sp>
      <p:pic>
        <p:nvPicPr>
          <p:cNvPr id="6" name="Audio 5">
            <a:hlinkClick r:id="" action="ppaction://media"/>
            <a:extLst>
              <a:ext uri="{FF2B5EF4-FFF2-40B4-BE49-F238E27FC236}">
                <a16:creationId xmlns:a16="http://schemas.microsoft.com/office/drawing/2014/main" id="{455CDE1E-54C4-4974-9F9A-A2A9D9F83C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0047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421"/>
    </mc:Choice>
    <mc:Fallback xmlns="">
      <p:transition spd="slow" advTm="15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Tuesday, June 27, 2023</a:t>
            </a:r>
          </a:p>
        </p:txBody>
      </p:sp>
      <p:sp>
        <p:nvSpPr>
          <p:cNvPr id="3" name="Content Placeholder 2"/>
          <p:cNvSpPr>
            <a:spLocks noGrp="1"/>
          </p:cNvSpPr>
          <p:nvPr>
            <p:ph idx="1"/>
          </p:nvPr>
        </p:nvSpPr>
        <p:spPr/>
        <p:txBody>
          <a:bodyPr>
            <a:normAutofit/>
          </a:bodyPr>
          <a:lstStyle/>
          <a:p>
            <a:pPr marL="0" indent="0">
              <a:buNone/>
            </a:pPr>
            <a:r>
              <a:rPr lang="en-US" b="1" u="sng" dirty="0"/>
              <a:t>LAST DAY TO POST FISCAL YEAR END 6/30/23 TRANSACTIONS</a:t>
            </a:r>
          </a:p>
          <a:p>
            <a:r>
              <a:rPr lang="en-US" dirty="0"/>
              <a:t>June monthly payroll due for certification by 1:00 P.M.</a:t>
            </a:r>
          </a:p>
          <a:p>
            <a:r>
              <a:rPr lang="en-US" dirty="0"/>
              <a:t>Procurement roles will be taken away at 5:00 P.M.  </a:t>
            </a:r>
          </a:p>
          <a:p>
            <a:r>
              <a:rPr lang="en-US" dirty="0"/>
              <a:t>All Service PO’s (regardless of PO type) should be closed out or cancelled if not received by June 30.  A service not received by June 30 should </a:t>
            </a:r>
            <a:r>
              <a:rPr lang="en-US" u="sng" dirty="0"/>
              <a:t>not</a:t>
            </a:r>
            <a:r>
              <a:rPr lang="en-US" dirty="0"/>
              <a:t> be encumbered.</a:t>
            </a:r>
          </a:p>
          <a:p>
            <a:r>
              <a:rPr lang="en-US" dirty="0"/>
              <a:t>Manual Encumbrances from prior year should be liquidated.</a:t>
            </a:r>
          </a:p>
        </p:txBody>
      </p:sp>
      <p:pic>
        <p:nvPicPr>
          <p:cNvPr id="8" name="Audio 7">
            <a:hlinkClick r:id="" action="ppaction://media"/>
            <a:extLst>
              <a:ext uri="{FF2B5EF4-FFF2-40B4-BE49-F238E27FC236}">
                <a16:creationId xmlns:a16="http://schemas.microsoft.com/office/drawing/2014/main" id="{BAB8692B-45A4-45B8-880E-0F34FBA4F94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92694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5910"/>
    </mc:Choice>
    <mc:Fallback xmlns="">
      <p:transition spd="slow" advTm="105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Tuesday, June 27, 2023</a:t>
            </a:r>
            <a:br>
              <a:rPr lang="en-US" sz="3600" dirty="0"/>
            </a:br>
            <a:endParaRPr lang="en-US" sz="1800" b="1" dirty="0"/>
          </a:p>
        </p:txBody>
      </p:sp>
      <p:sp>
        <p:nvSpPr>
          <p:cNvPr id="3" name="Content Placeholder 2"/>
          <p:cNvSpPr>
            <a:spLocks noGrp="1"/>
          </p:cNvSpPr>
          <p:nvPr>
            <p:ph idx="1"/>
          </p:nvPr>
        </p:nvSpPr>
        <p:spPr/>
        <p:txBody>
          <a:bodyPr>
            <a:normAutofit/>
          </a:bodyPr>
          <a:lstStyle/>
          <a:p>
            <a:r>
              <a:rPr lang="en-US" dirty="0"/>
              <a:t>Reconcile encumbrances on the Allotment Status Report to support.</a:t>
            </a:r>
          </a:p>
          <a:p>
            <a:r>
              <a:rPr lang="en-US" dirty="0"/>
              <a:t>Review any outstanding cash transactions related to the Treasurer’s office to ensure it has cleared or paperwork has been processed.</a:t>
            </a:r>
          </a:p>
          <a:p>
            <a:r>
              <a:rPr lang="en-US" dirty="0"/>
              <a:t>Unposted Fixed Asset Report must be blank.  Either post or pass on all items.</a:t>
            </a:r>
          </a:p>
          <a:p>
            <a:r>
              <a:rPr lang="en-US" dirty="0"/>
              <a:t>Fixed Asset No Cost Integrity Report must be blank, with the exception of items not yet received.</a:t>
            </a:r>
          </a:p>
        </p:txBody>
      </p:sp>
      <p:pic>
        <p:nvPicPr>
          <p:cNvPr id="7" name="Audio 6">
            <a:hlinkClick r:id="" action="ppaction://media"/>
            <a:extLst>
              <a:ext uri="{FF2B5EF4-FFF2-40B4-BE49-F238E27FC236}">
                <a16:creationId xmlns:a16="http://schemas.microsoft.com/office/drawing/2014/main" id="{5CA0EB52-E5A4-4FE9-97C8-FFC0C6BF41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94860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2757"/>
    </mc:Choice>
    <mc:Fallback xmlns="">
      <p:transition spd="slow" advTm="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Wednesday &amp; Thursday, June 28 &amp; 29, 2023</a:t>
            </a:r>
          </a:p>
        </p:txBody>
      </p:sp>
      <p:sp>
        <p:nvSpPr>
          <p:cNvPr id="3" name="Content Placeholder 2"/>
          <p:cNvSpPr>
            <a:spLocks noGrp="1"/>
          </p:cNvSpPr>
          <p:nvPr>
            <p:ph idx="1"/>
          </p:nvPr>
        </p:nvSpPr>
        <p:spPr/>
        <p:txBody>
          <a:bodyPr>
            <a:normAutofit fontScale="85000" lnSpcReduction="10000"/>
          </a:bodyPr>
          <a:lstStyle/>
          <a:p>
            <a:r>
              <a:rPr lang="en-US" dirty="0"/>
              <a:t>Treasurer’s Office opens for normal business transactions.</a:t>
            </a:r>
          </a:p>
          <a:p>
            <a:r>
              <a:rPr lang="en-US" dirty="0"/>
              <a:t>No purchasing activity without authorization from DAS - Materiel. Do not perform a receipt function against an outstanding purchase order for current period or a future period unless authorized since these must be posted before year-end.</a:t>
            </a:r>
          </a:p>
          <a:p>
            <a:r>
              <a:rPr lang="en-US" dirty="0"/>
              <a:t>Only volume voucher payments and emergency payments will be processed.</a:t>
            </a:r>
          </a:p>
          <a:p>
            <a:r>
              <a:rPr lang="en-US" dirty="0"/>
              <a:t>For three-way match vouchers, Line Type 4, with July 2023 GL dates, do not adjust voucher amount until July.</a:t>
            </a:r>
          </a:p>
          <a:p>
            <a:r>
              <a:rPr lang="en-US" dirty="0"/>
              <a:t>Legally required expenditures for E1 Fiscal Year 22 (July 1, 2022 to June 30, 2023) will be allowed to post only with prior notification and approval by State Accounting.</a:t>
            </a:r>
          </a:p>
        </p:txBody>
      </p:sp>
      <p:pic>
        <p:nvPicPr>
          <p:cNvPr id="10" name="Audio 9">
            <a:hlinkClick r:id="" action="ppaction://media"/>
            <a:extLst>
              <a:ext uri="{FF2B5EF4-FFF2-40B4-BE49-F238E27FC236}">
                <a16:creationId xmlns:a16="http://schemas.microsoft.com/office/drawing/2014/main" id="{C28F61C2-9798-43AF-9266-982DB84DF9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9642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3987"/>
    </mc:Choice>
    <mc:Fallback xmlns="">
      <p:transition spd="slow" advTm="53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0.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1.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2.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3.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4.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15.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2.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3.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4.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5.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6.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7.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8.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9.xml><?xml version="1.0" encoding="utf-8"?>
<a:themeOverride xmlns:a="http://schemas.openxmlformats.org/drawingml/2006/main">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emplate/>
  <TotalTime>1714</TotalTime>
  <Words>2097</Words>
  <Application>Microsoft Office PowerPoint</Application>
  <PresentationFormat>Widescreen</PresentationFormat>
  <Paragraphs>146</Paragraphs>
  <Slides>32</Slides>
  <Notes>4</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Garamond</vt:lpstr>
      <vt:lpstr>Garamond (Body)</vt:lpstr>
      <vt:lpstr>Times New Roman</vt:lpstr>
      <vt:lpstr>Organic</vt:lpstr>
      <vt:lpstr>                       State Accounting Business User Group (BUG) </vt:lpstr>
      <vt:lpstr>Agenda</vt:lpstr>
      <vt:lpstr>Fiscal Year End Schedule</vt:lpstr>
      <vt:lpstr>Thursday, June 1, 2023</vt:lpstr>
      <vt:lpstr>Thursday, June 8, 2023</vt:lpstr>
      <vt:lpstr>Friday, June 23, 2023 </vt:lpstr>
      <vt:lpstr>Tuesday, June 27, 2023</vt:lpstr>
      <vt:lpstr>Tuesday, June 27, 2023 </vt:lpstr>
      <vt:lpstr>Wednesday &amp; Thursday, June 28 &amp; 29, 2023</vt:lpstr>
      <vt:lpstr>Friday, June 30, 2023</vt:lpstr>
      <vt:lpstr>Saturday, July 1, 2023</vt:lpstr>
      <vt:lpstr>Monday, July 3, 2023</vt:lpstr>
      <vt:lpstr>Wednesday, July 5, 2023</vt:lpstr>
      <vt:lpstr>Thursday, July 13, 2023</vt:lpstr>
      <vt:lpstr>Monday, July 31, 2023</vt:lpstr>
      <vt:lpstr>Biennial Carryover Reports</vt:lpstr>
      <vt:lpstr>Friday, September 29, 2023</vt:lpstr>
      <vt:lpstr>Schedule of Expenditures of Federal Awards (SEFA) </vt:lpstr>
      <vt:lpstr>SEFA</vt:lpstr>
      <vt:lpstr>SEFA</vt:lpstr>
      <vt:lpstr>SEFA</vt:lpstr>
      <vt:lpstr>ACFR Completion</vt:lpstr>
      <vt:lpstr>ACFR Completion</vt:lpstr>
      <vt:lpstr>Financial Reporting Package</vt:lpstr>
      <vt:lpstr>Financial Reporting Package</vt:lpstr>
      <vt:lpstr>Financial Reporting Package</vt:lpstr>
      <vt:lpstr>Financial Reporting Package</vt:lpstr>
      <vt:lpstr>Changes to the CIP Form</vt:lpstr>
      <vt:lpstr>Changes to the Construction Commitments Form</vt:lpstr>
      <vt:lpstr>‘O’ Batches</vt:lpstr>
      <vt:lpstr>‘O’ Batch Clean Up</vt:lpstr>
      <vt:lpstr>Questions?</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Accounting Business User Group (BUG)</dc:title>
  <dc:creator>Muffly, Shannon</dc:creator>
  <cp:lastModifiedBy>Witt, Caleb</cp:lastModifiedBy>
  <cp:revision>130</cp:revision>
  <cp:lastPrinted>2019-05-17T16:53:06Z</cp:lastPrinted>
  <dcterms:created xsi:type="dcterms:W3CDTF">2019-05-13T19:51:07Z</dcterms:created>
  <dcterms:modified xsi:type="dcterms:W3CDTF">2023-05-26T15:15:58Z</dcterms:modified>
</cp:coreProperties>
</file>